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Open Sans" panose="020B0604020202020204" charset="0"/>
      <p:regular r:id="rId20"/>
      <p:bold r:id="rId21"/>
      <p:italic r:id="rId22"/>
      <p:boldItalic r:id="rId23"/>
    </p:embeddedFont>
    <p:embeddedFont>
      <p:font typeface="PT Sans Narrow" panose="020B0604020202020204" charset="0"/>
      <p:regular r:id="rId24"/>
      <p:bold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800" y="6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viewProps" Target="viewProps.xml"/></Relationships>
</file>

<file path=ppt/media/image1.jp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499a03c225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499a03c225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499a03c225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499a03c22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499a03c225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499a03c225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499a03c225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499a03c22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49922a8515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49922a8515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49922a8515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49922a8515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49922a8515_0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49922a8515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49922a8515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49922a8515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49922a851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49922a851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49922a8515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49922a851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49922a8515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49922a8515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49922a8515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49922a8515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 what these elements do</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499a03c22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499a03c22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49922a8515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49922a851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499a03c225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499a03c225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499c4d887c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499c4d887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w="76200" cap="flat" cmpd="sng">
            <a:solidFill>
              <a:schemeClr val="lt2"/>
            </a:solidFill>
            <a:prstDash val="solid"/>
            <a:round/>
            <a:headEnd type="none" w="sm" len="sm"/>
            <a:tailEnd type="none" w="sm" len="sm"/>
          </a:ln>
        </p:spPr>
      </p:cxnSp>
      <p:cxnSp>
        <p:nvCxnSpPr>
          <p:cNvPr id="11" name="Google Shape;11;p2"/>
          <p:cNvCxnSpPr/>
          <p:nvPr/>
        </p:nvCxnSpPr>
        <p:spPr>
          <a:xfrm>
            <a:off x="1575035" y="3158252"/>
            <a:ext cx="562200" cy="0"/>
          </a:xfrm>
          <a:prstGeom prst="straightConnector1">
            <a:avLst/>
          </a:prstGeom>
          <a:noFill/>
          <a:ln w="76200" cap="flat" cmpd="sng">
            <a:solidFill>
              <a:schemeClr val="lt2"/>
            </a:solidFill>
            <a:prstDash val="solid"/>
            <a:round/>
            <a:headEnd type="none" w="sm" len="sm"/>
            <a:tailEnd type="none" w="sm" len="sm"/>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4" name="Google Shape;14;p2"/>
            <p:cNvCxnSpPr/>
            <p:nvPr/>
          </p:nvCxnSpPr>
          <p:spPr>
            <a:xfrm rot="10800000">
              <a:off x="1346429" y="1163700"/>
              <a:ext cx="6452100" cy="0"/>
            </a:xfrm>
            <a:prstGeom prst="straightConnector1">
              <a:avLst/>
            </a:prstGeom>
            <a:noFill/>
            <a:ln w="9525" cap="flat" cmpd="sng">
              <a:solidFill>
                <a:schemeClr val="accent3"/>
              </a:solidFill>
              <a:prstDash val="solid"/>
              <a:round/>
              <a:headEnd type="none" w="sm" len="sm"/>
              <a:tailEnd type="none" w="sm" len="sm"/>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7" name="Google Shape;17;p2"/>
            <p:cNvCxnSpPr/>
            <p:nvPr/>
          </p:nvCxnSpPr>
          <p:spPr>
            <a:xfrm>
              <a:off x="1346435" y="3969088"/>
              <a:ext cx="6452100" cy="0"/>
            </a:xfrm>
            <a:prstGeom prst="straightConnector1">
              <a:avLst/>
            </a:prstGeom>
            <a:noFill/>
            <a:ln w="9525" cap="flat" cmpd="sng">
              <a:solidFill>
                <a:schemeClr val="accent3"/>
              </a:solidFill>
              <a:prstDash val="solid"/>
              <a:round/>
              <a:headEnd type="none" w="sm" len="sm"/>
              <a:tailEnd type="none" w="sm" len="sm"/>
            </a:ln>
          </p:spPr>
        </p:cxnSp>
      </p:grpSp>
      <p:sp>
        <p:nvSpPr>
          <p:cNvPr id="18" name="Google Shape;18;p2"/>
          <p:cNvSpPr txBox="1">
            <a:spLocks noGrp="1"/>
          </p:cNvSpPr>
          <p:nvPr>
            <p:ph type="ctrTitle"/>
          </p:nvPr>
        </p:nvSpPr>
        <p:spPr>
          <a:xfrm>
            <a:off x="1004150" y="1751764"/>
            <a:ext cx="7136700" cy="1022400"/>
          </a:xfrm>
          <a:prstGeom prst="rect">
            <a:avLst/>
          </a:prstGeom>
        </p:spPr>
        <p:txBody>
          <a:bodyPr spcFirstLastPara="1" wrap="square" lIns="91425" tIns="91425" rIns="91425" bIns="91425" anchor="b" anchorCtr="0"/>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19" name="Google Shape;19;p2"/>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20" name="Google Shape;20;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1"/>
          <p:cNvSpPr txBox="1">
            <a:spLocks noGrp="1"/>
          </p:cNvSpPr>
          <p:nvPr>
            <p:ph type="title" hasCustomPrompt="1"/>
          </p:nvPr>
        </p:nvSpPr>
        <p:spPr>
          <a:xfrm>
            <a:off x="311700" y="1304850"/>
            <a:ext cx="8520600" cy="1538400"/>
          </a:xfrm>
          <a:prstGeom prst="rect">
            <a:avLst/>
          </a:prstGeom>
        </p:spPr>
        <p:txBody>
          <a:bodyPr spcFirstLastPara="1" wrap="square" lIns="91425" tIns="91425" rIns="91425" bIns="91425" anchor="ctr" anchorCtr="0"/>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a:spLocks noGrp="1"/>
          </p:cNvSpPr>
          <p:nvPr>
            <p:ph type="body" idx="1"/>
          </p:nvPr>
        </p:nvSpPr>
        <p:spPr>
          <a:xfrm>
            <a:off x="311700" y="2995650"/>
            <a:ext cx="8520600" cy="10716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9" name="Google Shape;5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txBox="1">
            <a:spLocks noGrp="1"/>
          </p:cNvSpPr>
          <p:nvPr>
            <p:ph type="title"/>
          </p:nvPr>
        </p:nvSpPr>
        <p:spPr>
          <a:xfrm>
            <a:off x="311700" y="814800"/>
            <a:ext cx="8571300" cy="9420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a:endParaRPr/>
          </a:p>
        </p:txBody>
      </p:sp>
      <p:sp>
        <p:nvSpPr>
          <p:cNvPr id="24" name="Google Shape;24;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8" name="Google Shape;28;p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9" name="Google Shape;2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2" name="Google Shape;32;p5"/>
          <p:cNvSpPr txBox="1">
            <a:spLocks noGrp="1"/>
          </p:cNvSpPr>
          <p:nvPr>
            <p:ph type="body" idx="1"/>
          </p:nvPr>
        </p:nvSpPr>
        <p:spPr>
          <a:xfrm>
            <a:off x="311700" y="1266175"/>
            <a:ext cx="3999900" cy="33027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3" name="Google Shape;33;p5"/>
          <p:cNvSpPr txBox="1">
            <a:spLocks noGrp="1"/>
          </p:cNvSpPr>
          <p:nvPr>
            <p:ph type="body" idx="2"/>
          </p:nvPr>
        </p:nvSpPr>
        <p:spPr>
          <a:xfrm>
            <a:off x="4832400" y="1266175"/>
            <a:ext cx="3999900" cy="33027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4" name="Google Shape;3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7" name="Google Shape;3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1" name="Google Shape;4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6"/>
        </a:solidFill>
        <a:effectLst/>
      </p:bgPr>
    </p:bg>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526350"/>
            <a:ext cx="5613600" cy="4090800"/>
          </a:xfrm>
          <a:prstGeom prst="rect">
            <a:avLst/>
          </a:prstGeom>
        </p:spPr>
        <p:txBody>
          <a:bodyPr spcFirstLastPara="1" wrap="square" lIns="91425" tIns="91425" rIns="91425" bIns="91425" anchor="ctr" anchorCtr="0"/>
          <a:lstStyle>
            <a:lvl1pPr lvl="0">
              <a:spcBef>
                <a:spcPts val="0"/>
              </a:spcBef>
              <a:spcAft>
                <a:spcPts val="0"/>
              </a:spcAft>
              <a:buClr>
                <a:schemeClr val="dk2"/>
              </a:buClr>
              <a:buSzPts val="5400"/>
              <a:buNone/>
              <a:defRPr sz="5400" b="0">
                <a:solidFill>
                  <a:schemeClr val="dk2"/>
                </a:solidFill>
              </a:defRPr>
            </a:lvl1pPr>
            <a:lvl2pPr lvl="1">
              <a:spcBef>
                <a:spcPts val="0"/>
              </a:spcBef>
              <a:spcAft>
                <a:spcPts val="0"/>
              </a:spcAft>
              <a:buClr>
                <a:schemeClr val="dk2"/>
              </a:buClr>
              <a:buSzPts val="5400"/>
              <a:buNone/>
              <a:defRPr sz="5400" b="0">
                <a:solidFill>
                  <a:schemeClr val="dk2"/>
                </a:solidFill>
              </a:defRPr>
            </a:lvl2pPr>
            <a:lvl3pPr lvl="2">
              <a:spcBef>
                <a:spcPts val="0"/>
              </a:spcBef>
              <a:spcAft>
                <a:spcPts val="0"/>
              </a:spcAft>
              <a:buClr>
                <a:schemeClr val="dk2"/>
              </a:buClr>
              <a:buSzPts val="5400"/>
              <a:buNone/>
              <a:defRPr sz="5400" b="0">
                <a:solidFill>
                  <a:schemeClr val="dk2"/>
                </a:solidFill>
              </a:defRPr>
            </a:lvl3pPr>
            <a:lvl4pPr lvl="3">
              <a:spcBef>
                <a:spcPts val="0"/>
              </a:spcBef>
              <a:spcAft>
                <a:spcPts val="0"/>
              </a:spcAft>
              <a:buClr>
                <a:schemeClr val="dk2"/>
              </a:buClr>
              <a:buSzPts val="5400"/>
              <a:buNone/>
              <a:defRPr sz="5400" b="0">
                <a:solidFill>
                  <a:schemeClr val="dk2"/>
                </a:solidFill>
              </a:defRPr>
            </a:lvl4pPr>
            <a:lvl5pPr lvl="4">
              <a:spcBef>
                <a:spcPts val="0"/>
              </a:spcBef>
              <a:spcAft>
                <a:spcPts val="0"/>
              </a:spcAft>
              <a:buClr>
                <a:schemeClr val="dk2"/>
              </a:buClr>
              <a:buSzPts val="5400"/>
              <a:buNone/>
              <a:defRPr sz="5400" b="0">
                <a:solidFill>
                  <a:schemeClr val="dk2"/>
                </a:solidFill>
              </a:defRPr>
            </a:lvl5pPr>
            <a:lvl6pPr lvl="5">
              <a:spcBef>
                <a:spcPts val="0"/>
              </a:spcBef>
              <a:spcAft>
                <a:spcPts val="0"/>
              </a:spcAft>
              <a:buClr>
                <a:schemeClr val="dk2"/>
              </a:buClr>
              <a:buSzPts val="5400"/>
              <a:buNone/>
              <a:defRPr sz="5400" b="0">
                <a:solidFill>
                  <a:schemeClr val="dk2"/>
                </a:solidFill>
              </a:defRPr>
            </a:lvl6pPr>
            <a:lvl7pPr lvl="6">
              <a:spcBef>
                <a:spcPts val="0"/>
              </a:spcBef>
              <a:spcAft>
                <a:spcPts val="0"/>
              </a:spcAft>
              <a:buClr>
                <a:schemeClr val="dk2"/>
              </a:buClr>
              <a:buSzPts val="5400"/>
              <a:buNone/>
              <a:defRPr sz="5400" b="0">
                <a:solidFill>
                  <a:schemeClr val="dk2"/>
                </a:solidFill>
              </a:defRPr>
            </a:lvl7pPr>
            <a:lvl8pPr lvl="7">
              <a:spcBef>
                <a:spcPts val="0"/>
              </a:spcBef>
              <a:spcAft>
                <a:spcPts val="0"/>
              </a:spcAft>
              <a:buClr>
                <a:schemeClr val="dk2"/>
              </a:buClr>
              <a:buSzPts val="5400"/>
              <a:buNone/>
              <a:defRPr sz="5400" b="0">
                <a:solidFill>
                  <a:schemeClr val="dk2"/>
                </a:solidFill>
              </a:defRPr>
            </a:lvl8pPr>
            <a:lvl9pPr lvl="8">
              <a:spcBef>
                <a:spcPts val="0"/>
              </a:spcBef>
              <a:spcAft>
                <a:spcPts val="0"/>
              </a:spcAft>
              <a:buClr>
                <a:schemeClr val="dk2"/>
              </a:buClr>
              <a:buSzPts val="5400"/>
              <a:buNone/>
              <a:defRPr sz="5400" b="0">
                <a:solidFill>
                  <a:schemeClr val="dk2"/>
                </a:solidFill>
              </a:defRPr>
            </a:lvl9pPr>
          </a:lstStyle>
          <a:p>
            <a:endParaRPr/>
          </a:p>
        </p:txBody>
      </p:sp>
      <p:sp>
        <p:nvSpPr>
          <p:cNvPr id="44" name="Google Shape;4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 name="Google Shape;47;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8" name="Google Shape;48;p9"/>
          <p:cNvSpPr txBox="1">
            <a:spLocks noGrp="1"/>
          </p:cNvSpPr>
          <p:nvPr>
            <p:ph type="title"/>
          </p:nvPr>
        </p:nvSpPr>
        <p:spPr>
          <a:xfrm>
            <a:off x="265500" y="1039675"/>
            <a:ext cx="4045200" cy="16758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9" name="Google Shape;49;p9"/>
          <p:cNvSpPr txBox="1">
            <a:spLocks noGrp="1"/>
          </p:cNvSpPr>
          <p:nvPr>
            <p:ph type="subTitle" idx="1"/>
          </p:nvPr>
        </p:nvSpPr>
        <p:spPr>
          <a:xfrm>
            <a:off x="265500" y="27268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a:spLocks noGrp="1"/>
          </p:cNvSpPr>
          <p:nvPr>
            <p:ph type="body" idx="1"/>
          </p:nvPr>
        </p:nvSpPr>
        <p:spPr>
          <a:xfrm>
            <a:off x="311700" y="4230725"/>
            <a:ext cx="5998800" cy="598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a:endParaRPr/>
          </a:p>
        </p:txBody>
      </p:sp>
      <p:sp>
        <p:nvSpPr>
          <p:cNvPr id="54" name="Google Shape;5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trop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7074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7" name="Google Shape;7;p1"/>
          <p:cNvSpPr txBox="1">
            <a:spLocks noGrp="1"/>
          </p:cNvSpPr>
          <p:nvPr>
            <p:ph type="body" idx="1"/>
          </p:nvPr>
        </p:nvSpPr>
        <p:spPr>
          <a:xfrm>
            <a:off x="311700" y="1266325"/>
            <a:ext cx="8520600" cy="33027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ronaldEstevez/babysealsband_website"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ronaldestevez.github.io/babysealsband_website/"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3"/>
          <p:cNvSpPr txBox="1">
            <a:spLocks noGrp="1"/>
          </p:cNvSpPr>
          <p:nvPr>
            <p:ph type="ctrTitle"/>
          </p:nvPr>
        </p:nvSpPr>
        <p:spPr>
          <a:xfrm>
            <a:off x="1004150" y="1186225"/>
            <a:ext cx="7136700" cy="158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Team 7</a:t>
            </a:r>
            <a:endParaRPr/>
          </a:p>
          <a:p>
            <a:pPr marL="0" lvl="0" indent="0" algn="ctr" rtl="0">
              <a:spcBef>
                <a:spcPts val="0"/>
              </a:spcBef>
              <a:spcAft>
                <a:spcPts val="0"/>
              </a:spcAft>
              <a:buNone/>
            </a:pPr>
            <a:r>
              <a:rPr lang="en"/>
              <a:t>babysealsband.com</a:t>
            </a:r>
            <a:endParaRPr/>
          </a:p>
        </p:txBody>
      </p:sp>
      <p:sp>
        <p:nvSpPr>
          <p:cNvPr id="67" name="Google Shape;67;p13"/>
          <p:cNvSpPr txBox="1">
            <a:spLocks noGrp="1"/>
          </p:cNvSpPr>
          <p:nvPr>
            <p:ph type="subTitle" idx="1"/>
          </p:nvPr>
        </p:nvSpPr>
        <p:spPr>
          <a:xfrm>
            <a:off x="2137250" y="2714100"/>
            <a:ext cx="4870500" cy="11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300"/>
              <a:t>Sunmin Lee, Matthew Bayne, Daniel Bello, Ronald Estevez, Gregory Strakhov</a:t>
            </a:r>
            <a:endParaRPr sz="2300"/>
          </a:p>
          <a:p>
            <a:pPr marL="0" lvl="0" indent="0" algn="ctr"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2"/>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Discussion of Choice CSS Properties</a:t>
            </a:r>
            <a:endParaRPr i="1">
              <a:solidFill>
                <a:srgbClr val="FF0000"/>
              </a:solidFill>
            </a:endParaRPr>
          </a:p>
          <a:p>
            <a:pPr marL="0" lvl="0" indent="0" algn="l" rtl="0">
              <a:spcBef>
                <a:spcPts val="0"/>
              </a:spcBef>
              <a:spcAft>
                <a:spcPts val="0"/>
              </a:spcAft>
              <a:buNone/>
            </a:pPr>
            <a:endParaRPr/>
          </a:p>
        </p:txBody>
      </p:sp>
      <p:sp>
        <p:nvSpPr>
          <p:cNvPr id="164" name="Google Shape;164;p22"/>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t>Font-family</a:t>
            </a:r>
            <a:endParaRPr sz="1400"/>
          </a:p>
          <a:p>
            <a:pPr marL="914400" lvl="1" indent="-317500" algn="l" rtl="0">
              <a:spcBef>
                <a:spcPts val="0"/>
              </a:spcBef>
              <a:spcAft>
                <a:spcPts val="0"/>
              </a:spcAft>
              <a:buSzPts val="1400"/>
              <a:buChar char="○"/>
            </a:pPr>
            <a:r>
              <a:rPr lang="en"/>
              <a:t>Sets font type</a:t>
            </a:r>
            <a:endParaRPr sz="1400"/>
          </a:p>
          <a:p>
            <a:pPr marL="457200" lvl="0" indent="-317500" algn="l" rtl="0">
              <a:spcBef>
                <a:spcPts val="0"/>
              </a:spcBef>
              <a:spcAft>
                <a:spcPts val="0"/>
              </a:spcAft>
              <a:buSzPts val="1400"/>
              <a:buChar char="●"/>
            </a:pPr>
            <a:r>
              <a:rPr lang="en" sz="1400"/>
              <a:t>Font-size</a:t>
            </a:r>
            <a:endParaRPr sz="1400"/>
          </a:p>
          <a:p>
            <a:pPr marL="914400" lvl="1" indent="-317500" algn="l" rtl="0">
              <a:spcBef>
                <a:spcPts val="0"/>
              </a:spcBef>
              <a:spcAft>
                <a:spcPts val="0"/>
              </a:spcAft>
              <a:buSzPts val="1400"/>
              <a:buChar char="○"/>
            </a:pPr>
            <a:r>
              <a:rPr lang="en"/>
              <a:t>Sets font size</a:t>
            </a:r>
            <a:endParaRPr sz="1400"/>
          </a:p>
          <a:p>
            <a:pPr marL="457200" lvl="0" indent="-317500" algn="l" rtl="0">
              <a:spcBef>
                <a:spcPts val="0"/>
              </a:spcBef>
              <a:spcAft>
                <a:spcPts val="0"/>
              </a:spcAft>
              <a:buSzPts val="1400"/>
              <a:buChar char="●"/>
            </a:pPr>
            <a:r>
              <a:rPr lang="en" sz="1400"/>
              <a:t>Color</a:t>
            </a:r>
            <a:endParaRPr sz="1400"/>
          </a:p>
          <a:p>
            <a:pPr marL="914400" lvl="1" indent="-317500" algn="l" rtl="0">
              <a:spcBef>
                <a:spcPts val="0"/>
              </a:spcBef>
              <a:spcAft>
                <a:spcPts val="0"/>
              </a:spcAft>
              <a:buSzPts val="1400"/>
              <a:buChar char="○"/>
            </a:pPr>
            <a:r>
              <a:rPr lang="en"/>
              <a:t>Sets font color</a:t>
            </a:r>
            <a:endParaRPr sz="1400"/>
          </a:p>
          <a:p>
            <a:pPr marL="457200" lvl="0" indent="-317500" algn="l" rtl="0">
              <a:spcBef>
                <a:spcPts val="0"/>
              </a:spcBef>
              <a:spcAft>
                <a:spcPts val="0"/>
              </a:spcAft>
              <a:buSzPts val="1400"/>
              <a:buChar char="●"/>
            </a:pPr>
            <a:r>
              <a:rPr lang="en" sz="1400"/>
              <a:t>Background-color</a:t>
            </a:r>
            <a:endParaRPr sz="1400"/>
          </a:p>
          <a:p>
            <a:pPr marL="914400" lvl="1" indent="-317500" algn="l" rtl="0">
              <a:spcBef>
                <a:spcPts val="0"/>
              </a:spcBef>
              <a:spcAft>
                <a:spcPts val="0"/>
              </a:spcAft>
              <a:buSzPts val="1400"/>
              <a:buChar char="○"/>
            </a:pPr>
            <a:r>
              <a:rPr lang="en"/>
              <a:t>Sets background color</a:t>
            </a:r>
            <a:endParaRPr sz="1400"/>
          </a:p>
          <a:p>
            <a:pPr marL="457200" lvl="0" indent="-317500" algn="l" rtl="0">
              <a:spcBef>
                <a:spcPts val="0"/>
              </a:spcBef>
              <a:spcAft>
                <a:spcPts val="0"/>
              </a:spcAft>
              <a:buSzPts val="1400"/>
              <a:buChar char="●"/>
            </a:pPr>
            <a:r>
              <a:rPr lang="en" sz="1400"/>
              <a:t>Position</a:t>
            </a:r>
            <a:endParaRPr sz="1400"/>
          </a:p>
          <a:p>
            <a:pPr marL="914400" lvl="1" indent="-317500" algn="l" rtl="0">
              <a:spcBef>
                <a:spcPts val="0"/>
              </a:spcBef>
              <a:spcAft>
                <a:spcPts val="0"/>
              </a:spcAft>
              <a:buSzPts val="1400"/>
              <a:buChar char="○"/>
            </a:pPr>
            <a:r>
              <a:rPr lang="en"/>
              <a:t>Determines positioning of elements</a:t>
            </a:r>
            <a:endParaRPr sz="1400"/>
          </a:p>
          <a:p>
            <a:pPr marL="457200" lvl="0" indent="-317500" algn="l" rtl="0">
              <a:spcBef>
                <a:spcPts val="0"/>
              </a:spcBef>
              <a:spcAft>
                <a:spcPts val="0"/>
              </a:spcAft>
              <a:buSzPts val="1400"/>
              <a:buChar char="●"/>
            </a:pPr>
            <a:r>
              <a:rPr lang="en" sz="1400"/>
              <a:t>Top</a:t>
            </a:r>
            <a:endParaRPr sz="1400"/>
          </a:p>
          <a:p>
            <a:pPr marL="914400" lvl="1" indent="-317500" algn="l" rtl="0">
              <a:spcBef>
                <a:spcPts val="0"/>
              </a:spcBef>
              <a:spcAft>
                <a:spcPts val="0"/>
              </a:spcAft>
              <a:buSzPts val="1400"/>
              <a:buChar char="○"/>
            </a:pPr>
            <a:r>
              <a:rPr lang="en"/>
              <a:t>Determines positioning from top reference</a:t>
            </a:r>
            <a:endParaRPr sz="1400"/>
          </a:p>
          <a:p>
            <a:pPr marL="457200" lvl="0" indent="-317500" algn="l" rtl="0">
              <a:spcBef>
                <a:spcPts val="0"/>
              </a:spcBef>
              <a:spcAft>
                <a:spcPts val="0"/>
              </a:spcAft>
              <a:buSzPts val="1400"/>
              <a:buChar char="●"/>
            </a:pPr>
            <a:r>
              <a:rPr lang="en" sz="1400"/>
              <a:t>Right</a:t>
            </a:r>
            <a:endParaRPr sz="1400"/>
          </a:p>
          <a:p>
            <a:pPr marL="914400" lvl="1" indent="-317500" algn="l" rtl="0">
              <a:spcBef>
                <a:spcPts val="0"/>
              </a:spcBef>
              <a:spcAft>
                <a:spcPts val="0"/>
              </a:spcAft>
              <a:buSzPts val="1400"/>
              <a:buChar char="○"/>
            </a:pPr>
            <a:r>
              <a:rPr lang="en"/>
              <a:t>Determines positioning from left reference</a:t>
            </a:r>
            <a:endParaRPr sz="14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3"/>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Discussion of Choice CSS Properties (cont’d)</a:t>
            </a:r>
            <a:endParaRPr/>
          </a:p>
        </p:txBody>
      </p:sp>
      <p:sp>
        <p:nvSpPr>
          <p:cNvPr id="170" name="Google Shape;170;p23"/>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t>Height</a:t>
            </a:r>
            <a:endParaRPr sz="1400"/>
          </a:p>
          <a:p>
            <a:pPr marL="914400" lvl="1" indent="-317500" algn="l" rtl="0">
              <a:spcBef>
                <a:spcPts val="0"/>
              </a:spcBef>
              <a:spcAft>
                <a:spcPts val="0"/>
              </a:spcAft>
              <a:buSzPts val="1400"/>
              <a:buChar char="○"/>
            </a:pPr>
            <a:r>
              <a:rPr lang="en"/>
              <a:t>Specifies height dimensions</a:t>
            </a:r>
            <a:endParaRPr/>
          </a:p>
          <a:p>
            <a:pPr marL="457200" lvl="0" indent="-317500" algn="l" rtl="0">
              <a:spcBef>
                <a:spcPts val="0"/>
              </a:spcBef>
              <a:spcAft>
                <a:spcPts val="0"/>
              </a:spcAft>
              <a:buSzPts val="1400"/>
              <a:buChar char="●"/>
            </a:pPr>
            <a:r>
              <a:rPr lang="en" sz="1400"/>
              <a:t>Width</a:t>
            </a:r>
            <a:endParaRPr sz="1400"/>
          </a:p>
          <a:p>
            <a:pPr marL="914400" lvl="1" indent="-317500" algn="l" rtl="0">
              <a:spcBef>
                <a:spcPts val="0"/>
              </a:spcBef>
              <a:spcAft>
                <a:spcPts val="0"/>
              </a:spcAft>
              <a:buSzPts val="1400"/>
              <a:buChar char="○"/>
            </a:pPr>
            <a:r>
              <a:rPr lang="en"/>
              <a:t>Specifies width dimensions</a:t>
            </a:r>
            <a:endParaRPr/>
          </a:p>
          <a:p>
            <a:pPr marL="457200" lvl="0" indent="-317500" algn="l" rtl="0">
              <a:spcBef>
                <a:spcPts val="0"/>
              </a:spcBef>
              <a:spcAft>
                <a:spcPts val="0"/>
              </a:spcAft>
              <a:buSzPts val="1400"/>
              <a:buChar char="●"/>
            </a:pPr>
            <a:r>
              <a:rPr lang="en" sz="1400"/>
              <a:t>Padding</a:t>
            </a:r>
            <a:endParaRPr sz="1400"/>
          </a:p>
          <a:p>
            <a:pPr marL="914400" lvl="1" indent="-317500" algn="l" rtl="0">
              <a:spcBef>
                <a:spcPts val="0"/>
              </a:spcBef>
              <a:spcAft>
                <a:spcPts val="0"/>
              </a:spcAft>
              <a:buSzPts val="1400"/>
              <a:buChar char="○"/>
            </a:pPr>
            <a:r>
              <a:rPr lang="en"/>
              <a:t>Specifies padding dimensions</a:t>
            </a:r>
            <a:endParaRPr/>
          </a:p>
          <a:p>
            <a:pPr marL="457200" lvl="0" indent="-317500" algn="l" rtl="0">
              <a:spcBef>
                <a:spcPts val="0"/>
              </a:spcBef>
              <a:spcAft>
                <a:spcPts val="0"/>
              </a:spcAft>
              <a:buSzPts val="1400"/>
              <a:buChar char="●"/>
            </a:pPr>
            <a:r>
              <a:rPr lang="en" sz="1400"/>
              <a:t>Margin</a:t>
            </a:r>
            <a:endParaRPr sz="1400"/>
          </a:p>
          <a:p>
            <a:pPr marL="914400" lvl="1" indent="-317500" algn="l" rtl="0">
              <a:spcBef>
                <a:spcPts val="0"/>
              </a:spcBef>
              <a:spcAft>
                <a:spcPts val="0"/>
              </a:spcAft>
              <a:buSzPts val="1400"/>
              <a:buChar char="○"/>
            </a:pPr>
            <a:r>
              <a:rPr lang="en"/>
              <a:t>Specifies margin dimensions</a:t>
            </a:r>
            <a:endParaRPr/>
          </a:p>
          <a:p>
            <a:pPr marL="457200" lvl="0" indent="-317500" algn="l" rtl="0">
              <a:spcBef>
                <a:spcPts val="0"/>
              </a:spcBef>
              <a:spcAft>
                <a:spcPts val="0"/>
              </a:spcAft>
              <a:buSzPts val="1400"/>
              <a:buChar char="●"/>
            </a:pPr>
            <a:r>
              <a:rPr lang="en" sz="1400"/>
              <a:t>Text-align</a:t>
            </a:r>
            <a:endParaRPr sz="1400"/>
          </a:p>
          <a:p>
            <a:pPr marL="914400" lvl="1" indent="-317500" algn="l" rtl="0">
              <a:spcBef>
                <a:spcPts val="0"/>
              </a:spcBef>
              <a:spcAft>
                <a:spcPts val="0"/>
              </a:spcAft>
              <a:buSzPts val="1400"/>
              <a:buChar char="○"/>
            </a:pPr>
            <a:r>
              <a:rPr lang="en"/>
              <a:t>Specifies whether text is right, left, or center aligned</a:t>
            </a:r>
            <a:endParaRPr/>
          </a:p>
          <a:p>
            <a:pPr marL="457200" lvl="0" indent="-317500" algn="l" rtl="0">
              <a:spcBef>
                <a:spcPts val="0"/>
              </a:spcBef>
              <a:spcAft>
                <a:spcPts val="0"/>
              </a:spcAft>
              <a:buSzPts val="1400"/>
              <a:buChar char="●"/>
            </a:pPr>
            <a:r>
              <a:rPr lang="en" sz="1400"/>
              <a:t>Text-shadow	</a:t>
            </a:r>
            <a:endParaRPr sz="1400"/>
          </a:p>
          <a:p>
            <a:pPr marL="914400" lvl="1" indent="-317500" algn="l" rtl="0">
              <a:spcBef>
                <a:spcPts val="0"/>
              </a:spcBef>
              <a:spcAft>
                <a:spcPts val="0"/>
              </a:spcAft>
              <a:buSzPts val="1400"/>
              <a:buChar char="○"/>
            </a:pPr>
            <a:r>
              <a:rPr lang="en"/>
              <a:t>Specifies color and blur of text shadow</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a:t>Discussion of Choice CSS Properties (cont’d)</a:t>
            </a:r>
            <a:endParaRPr/>
          </a:p>
        </p:txBody>
      </p:sp>
      <p:sp>
        <p:nvSpPr>
          <p:cNvPr id="176" name="Google Shape;176;p2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t>Text-decoration</a:t>
            </a:r>
            <a:endParaRPr sz="1400"/>
          </a:p>
          <a:p>
            <a:pPr marL="914400" lvl="1" indent="-317500" algn="l" rtl="0">
              <a:spcBef>
                <a:spcPts val="0"/>
              </a:spcBef>
              <a:spcAft>
                <a:spcPts val="0"/>
              </a:spcAft>
              <a:buSzPts val="1400"/>
              <a:buChar char="○"/>
            </a:pPr>
            <a:r>
              <a:rPr lang="en"/>
              <a:t>Specifies what kind of line decorates text</a:t>
            </a:r>
            <a:endParaRPr/>
          </a:p>
          <a:p>
            <a:pPr marL="457200" lvl="0" indent="-317500" algn="l" rtl="0">
              <a:spcBef>
                <a:spcPts val="0"/>
              </a:spcBef>
              <a:spcAft>
                <a:spcPts val="0"/>
              </a:spcAft>
              <a:buSzPts val="1400"/>
              <a:buChar char="●"/>
            </a:pPr>
            <a:r>
              <a:rPr lang="en" sz="1400"/>
              <a:t>Max-width</a:t>
            </a:r>
            <a:endParaRPr sz="1400"/>
          </a:p>
          <a:p>
            <a:pPr marL="914400" lvl="1" indent="-317500" algn="l" rtl="0">
              <a:spcBef>
                <a:spcPts val="0"/>
              </a:spcBef>
              <a:spcAft>
                <a:spcPts val="0"/>
              </a:spcAft>
              <a:buSzPts val="1400"/>
              <a:buChar char="○"/>
            </a:pPr>
            <a:r>
              <a:rPr lang="en"/>
              <a:t>Specifies a maximum allowed width</a:t>
            </a:r>
            <a:endParaRPr/>
          </a:p>
          <a:p>
            <a:pPr marL="457200" lvl="0" indent="-317500" algn="l" rtl="0">
              <a:spcBef>
                <a:spcPts val="0"/>
              </a:spcBef>
              <a:spcAft>
                <a:spcPts val="0"/>
              </a:spcAft>
              <a:buSzPts val="1400"/>
              <a:buChar char="●"/>
            </a:pPr>
            <a:r>
              <a:rPr lang="en" sz="1400"/>
              <a:t>Border</a:t>
            </a:r>
            <a:endParaRPr sz="1400"/>
          </a:p>
          <a:p>
            <a:pPr marL="914400" lvl="1" indent="-317500" algn="l" rtl="0">
              <a:spcBef>
                <a:spcPts val="0"/>
              </a:spcBef>
              <a:spcAft>
                <a:spcPts val="0"/>
              </a:spcAft>
              <a:buSzPts val="1400"/>
              <a:buChar char="○"/>
            </a:pPr>
            <a:r>
              <a:rPr lang="en"/>
              <a:t>Specifies border dimensions and color</a:t>
            </a:r>
            <a:endParaRPr/>
          </a:p>
          <a:p>
            <a:pPr marL="457200" lvl="0" indent="-317500" algn="l" rtl="0">
              <a:spcBef>
                <a:spcPts val="0"/>
              </a:spcBef>
              <a:spcAft>
                <a:spcPts val="0"/>
              </a:spcAft>
              <a:buSzPts val="1400"/>
              <a:buChar char="●"/>
            </a:pPr>
            <a:r>
              <a:rPr lang="en" sz="1400"/>
              <a:t>Border-top</a:t>
            </a:r>
            <a:endParaRPr sz="1400"/>
          </a:p>
          <a:p>
            <a:pPr marL="914400" lvl="1" indent="-317500" algn="l" rtl="0">
              <a:spcBef>
                <a:spcPts val="0"/>
              </a:spcBef>
              <a:spcAft>
                <a:spcPts val="0"/>
              </a:spcAft>
              <a:buSzPts val="1400"/>
              <a:buChar char="○"/>
            </a:pPr>
            <a:r>
              <a:rPr lang="en"/>
              <a:t>Specifies top border dimensions and color</a:t>
            </a:r>
            <a:endParaRPr/>
          </a:p>
          <a:p>
            <a:pPr marL="457200" lvl="0" indent="-317500" algn="l" rtl="0">
              <a:spcBef>
                <a:spcPts val="0"/>
              </a:spcBef>
              <a:spcAft>
                <a:spcPts val="0"/>
              </a:spcAft>
              <a:buSzPts val="1400"/>
              <a:buChar char="●"/>
            </a:pPr>
            <a:r>
              <a:rPr lang="en" sz="1400"/>
              <a:t>Border-bottom</a:t>
            </a:r>
            <a:endParaRPr sz="1400"/>
          </a:p>
          <a:p>
            <a:pPr marL="914400" lvl="1" indent="-317500" algn="l" rtl="0">
              <a:spcBef>
                <a:spcPts val="0"/>
              </a:spcBef>
              <a:spcAft>
                <a:spcPts val="0"/>
              </a:spcAft>
              <a:buSzPts val="1400"/>
              <a:buChar char="○"/>
            </a:pPr>
            <a:r>
              <a:rPr lang="en"/>
              <a:t>Specifies bottom border dimensions and color</a:t>
            </a:r>
            <a:endParaRPr sz="1400"/>
          </a:p>
          <a:p>
            <a:pPr marL="457200" lvl="0" indent="-317500" algn="l" rtl="0">
              <a:spcBef>
                <a:spcPts val="0"/>
              </a:spcBef>
              <a:spcAft>
                <a:spcPts val="0"/>
              </a:spcAft>
              <a:buSzPts val="1400"/>
              <a:buChar char="●"/>
            </a:pPr>
            <a:r>
              <a:rPr lang="en" sz="1400"/>
              <a:t>overflow</a:t>
            </a:r>
            <a:endParaRPr sz="1400"/>
          </a:p>
          <a:p>
            <a:pPr marL="914400" lvl="1" indent="-317500" algn="l" rtl="0">
              <a:spcBef>
                <a:spcPts val="0"/>
              </a:spcBef>
              <a:spcAft>
                <a:spcPts val="0"/>
              </a:spcAft>
              <a:buSzPts val="1400"/>
              <a:buChar char="○"/>
            </a:pPr>
            <a:r>
              <a:rPr lang="en"/>
              <a:t>Determines what is done with text that overflows</a:t>
            </a:r>
            <a:endParaRPr/>
          </a:p>
          <a:p>
            <a:pPr marL="0" lvl="0" indent="0" algn="l" rtl="0">
              <a:spcBef>
                <a:spcPts val="1600"/>
              </a:spcBef>
              <a:spcAft>
                <a:spcPts val="160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 of Choice CSS Properties (cont’d)</a:t>
            </a:r>
            <a:endParaRPr/>
          </a:p>
        </p:txBody>
      </p:sp>
      <p:sp>
        <p:nvSpPr>
          <p:cNvPr id="182" name="Google Shape;182;p25"/>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t>Flex-basis</a:t>
            </a:r>
            <a:endParaRPr sz="1400"/>
          </a:p>
          <a:p>
            <a:pPr marL="914400" lvl="1" indent="-317500" algn="l" rtl="0">
              <a:spcBef>
                <a:spcPts val="0"/>
              </a:spcBef>
              <a:spcAft>
                <a:spcPts val="0"/>
              </a:spcAft>
              <a:buSzPts val="1400"/>
              <a:buChar char="○"/>
            </a:pPr>
            <a:r>
              <a:rPr lang="en"/>
              <a:t>Specifies sizing of a flex object</a:t>
            </a:r>
            <a:endParaRPr/>
          </a:p>
          <a:p>
            <a:pPr marL="457200" lvl="0" indent="-317500" algn="l" rtl="0">
              <a:spcBef>
                <a:spcPts val="0"/>
              </a:spcBef>
              <a:spcAft>
                <a:spcPts val="0"/>
              </a:spcAft>
              <a:buSzPts val="1400"/>
              <a:buChar char="●"/>
            </a:pPr>
            <a:r>
              <a:rPr lang="en" sz="1400"/>
              <a:t>Transform</a:t>
            </a:r>
            <a:endParaRPr sz="1400"/>
          </a:p>
          <a:p>
            <a:pPr marL="914400" lvl="1" indent="-317500" algn="l" rtl="0">
              <a:spcBef>
                <a:spcPts val="0"/>
              </a:spcBef>
              <a:spcAft>
                <a:spcPts val="0"/>
              </a:spcAft>
              <a:buSzPts val="1400"/>
              <a:buChar char="○"/>
            </a:pPr>
            <a:r>
              <a:rPr lang="en"/>
              <a:t>Allows elements to be rotated, skewed, or scaled</a:t>
            </a:r>
            <a:endParaRPr sz="1400"/>
          </a:p>
          <a:p>
            <a:pPr marL="457200" lvl="0" indent="-317500" algn="l" rtl="0">
              <a:spcBef>
                <a:spcPts val="0"/>
              </a:spcBef>
              <a:spcAft>
                <a:spcPts val="0"/>
              </a:spcAft>
              <a:buSzPts val="1400"/>
              <a:buChar char="●"/>
            </a:pPr>
            <a:r>
              <a:rPr lang="en" sz="1400"/>
              <a:t>Display</a:t>
            </a:r>
            <a:endParaRPr sz="1400"/>
          </a:p>
          <a:p>
            <a:pPr marL="914400" lvl="1" indent="-317500" algn="l" rtl="0">
              <a:spcBef>
                <a:spcPts val="0"/>
              </a:spcBef>
              <a:spcAft>
                <a:spcPts val="0"/>
              </a:spcAft>
              <a:buSzPts val="1400"/>
              <a:buChar char="○"/>
            </a:pPr>
            <a:r>
              <a:rPr lang="en"/>
              <a:t>Specifies type of rendering box</a:t>
            </a:r>
            <a:endParaRPr sz="14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6"/>
          <p:cNvSpPr txBox="1">
            <a:spLocks noGrp="1"/>
          </p:cNvSpPr>
          <p:nvPr>
            <p:ph type="title"/>
          </p:nvPr>
        </p:nvSpPr>
        <p:spPr>
          <a:xfrm>
            <a:off x="311700" y="3016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 of Choice JS Functionalities</a:t>
            </a:r>
            <a:endParaRPr/>
          </a:p>
        </p:txBody>
      </p:sp>
      <p:sp>
        <p:nvSpPr>
          <p:cNvPr id="188" name="Google Shape;188;p26"/>
          <p:cNvSpPr txBox="1">
            <a:spLocks noGrp="1"/>
          </p:cNvSpPr>
          <p:nvPr>
            <p:ph type="body" idx="1"/>
          </p:nvPr>
        </p:nvSpPr>
        <p:spPr>
          <a:xfrm>
            <a:off x="311700" y="1122925"/>
            <a:ext cx="8520600" cy="3302700"/>
          </a:xfrm>
          <a:prstGeom prst="rect">
            <a:avLst/>
          </a:prstGeom>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800"/>
              <a:buChar char="●"/>
            </a:pPr>
            <a:r>
              <a:rPr lang="en" dirty="0"/>
              <a:t>Using JavaScript’s </a:t>
            </a:r>
            <a:r>
              <a:rPr lang="en" i="1" dirty="0"/>
              <a:t>setInterval()</a:t>
            </a:r>
            <a:r>
              <a:rPr lang="en" dirty="0"/>
              <a:t> method, a function, </a:t>
            </a:r>
            <a:r>
              <a:rPr lang="en" i="1" dirty="0"/>
              <a:t>changeShadow()</a:t>
            </a:r>
            <a:r>
              <a:rPr lang="en" dirty="0"/>
              <a:t>, is called upon every 750 milliseconds to alternate the text-shadow colors of the page titles between orange, cyan, and magenta</a:t>
            </a:r>
          </a:p>
          <a:p>
            <a:pPr lvl="1" indent="-342900">
              <a:lnSpc>
                <a:spcPct val="100000"/>
              </a:lnSpc>
              <a:spcBef>
                <a:spcPts val="0"/>
              </a:spcBef>
              <a:buSzPts val="1800"/>
              <a:buChar char="●"/>
            </a:pPr>
            <a:r>
              <a:rPr lang="en-US" dirty="0"/>
              <a:t>F</a:t>
            </a:r>
            <a:r>
              <a:rPr lang="en" dirty="0"/>
              <a:t>inds titles by ID </a:t>
            </a:r>
            <a:r>
              <a:rPr lang="en-US" dirty="0"/>
              <a:t>and then changes their class periodically</a:t>
            </a:r>
            <a:endParaRPr dirty="0"/>
          </a:p>
          <a:p>
            <a:pPr marL="457200" lvl="0" indent="-342900" algn="l" rtl="0">
              <a:lnSpc>
                <a:spcPct val="100000"/>
              </a:lnSpc>
              <a:spcBef>
                <a:spcPts val="0"/>
              </a:spcBef>
              <a:spcAft>
                <a:spcPts val="0"/>
              </a:spcAft>
              <a:buSzPts val="1800"/>
              <a:buChar char="●"/>
            </a:pPr>
            <a:r>
              <a:rPr lang="en" dirty="0"/>
              <a:t>Like the text-shadows, the seals at the top left corners of the website’s pages are rotated and “dance” at the same beat as the text-shadow changes</a:t>
            </a:r>
          </a:p>
          <a:p>
            <a:pPr lvl="1" indent="-342900">
              <a:lnSpc>
                <a:spcPct val="100000"/>
              </a:lnSpc>
              <a:spcBef>
                <a:spcPts val="0"/>
              </a:spcBef>
              <a:buSzPts val="1800"/>
              <a:buChar char="●"/>
            </a:pPr>
            <a:r>
              <a:rPr lang="en-US" dirty="0"/>
              <a:t>F</a:t>
            </a:r>
            <a:r>
              <a:rPr lang="en" dirty="0"/>
              <a:t>inds seals by ID </a:t>
            </a:r>
            <a:r>
              <a:rPr lang="en-US" dirty="0"/>
              <a:t>and then changes their position periodically</a:t>
            </a:r>
            <a:endParaRPr dirty="0"/>
          </a:p>
          <a:p>
            <a:pPr lvl="0">
              <a:lnSpc>
                <a:spcPct val="100000"/>
              </a:lnSpc>
            </a:pPr>
            <a:r>
              <a:rPr lang="en" dirty="0"/>
              <a:t>A function called </a:t>
            </a:r>
            <a:r>
              <a:rPr lang="en-US" i="1" dirty="0" err="1"/>
              <a:t>showDropDownMenu</a:t>
            </a:r>
            <a:r>
              <a:rPr lang="en-US" i="1" dirty="0"/>
              <a:t>()</a:t>
            </a:r>
            <a:r>
              <a:rPr lang="en-US" dirty="0"/>
              <a:t> displays a drop down menu upon clicking on the dates function of the tourDates.html page</a:t>
            </a:r>
          </a:p>
          <a:p>
            <a:pPr lvl="1">
              <a:lnSpc>
                <a:spcPct val="100000"/>
              </a:lnSpc>
            </a:pPr>
            <a:r>
              <a:rPr lang="en-US"/>
              <a:t>adds functionality to clicking the dates button</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7"/>
          <p:cNvSpPr txBox="1">
            <a:spLocks noGrp="1"/>
          </p:cNvSpPr>
          <p:nvPr>
            <p:ph type="title"/>
          </p:nvPr>
        </p:nvSpPr>
        <p:spPr>
          <a:xfrm>
            <a:off x="311700" y="29057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Individual Team Member Contributions</a:t>
            </a:r>
            <a:endParaRPr/>
          </a:p>
        </p:txBody>
      </p:sp>
      <p:sp>
        <p:nvSpPr>
          <p:cNvPr id="194" name="Google Shape;194;p27"/>
          <p:cNvSpPr txBox="1">
            <a:spLocks noGrp="1"/>
          </p:cNvSpPr>
          <p:nvPr>
            <p:ph type="body" idx="1"/>
          </p:nvPr>
        </p:nvSpPr>
        <p:spPr>
          <a:xfrm>
            <a:off x="311700" y="1167050"/>
            <a:ext cx="8520600" cy="3302700"/>
          </a:xfrm>
          <a:prstGeom prst="rect">
            <a:avLst/>
          </a:prstGeom>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800"/>
              <a:buChar char="●"/>
            </a:pPr>
            <a:r>
              <a:rPr lang="en" dirty="0"/>
              <a:t>Sunmin - reports, </a:t>
            </a:r>
            <a:r>
              <a:rPr lang="en-US" dirty="0"/>
              <a:t>drop down menu for tickets, initial HTML</a:t>
            </a:r>
            <a:endParaRPr dirty="0"/>
          </a:p>
          <a:p>
            <a:pPr marL="457200" lvl="0" indent="0" algn="l" rtl="0">
              <a:lnSpc>
                <a:spcPct val="100000"/>
              </a:lnSpc>
              <a:spcBef>
                <a:spcPts val="0"/>
              </a:spcBef>
              <a:spcAft>
                <a:spcPts val="0"/>
              </a:spcAft>
              <a:buNone/>
            </a:pPr>
            <a:endParaRPr dirty="0"/>
          </a:p>
          <a:p>
            <a:pPr lvl="0">
              <a:lnSpc>
                <a:spcPct val="100000"/>
              </a:lnSpc>
            </a:pPr>
            <a:r>
              <a:rPr lang="en" dirty="0"/>
              <a:t>Matt – </a:t>
            </a:r>
            <a:r>
              <a:rPr lang="en-US" dirty="0" err="1"/>
              <a:t>css</a:t>
            </a:r>
            <a:r>
              <a:rPr lang="en-US" dirty="0"/>
              <a:t> styling, report / </a:t>
            </a:r>
            <a:r>
              <a:rPr lang="en-US" dirty="0" err="1"/>
              <a:t>powerpoint</a:t>
            </a:r>
            <a:r>
              <a:rPr lang="en-US"/>
              <a:t> info, page formatting</a:t>
            </a:r>
          </a:p>
          <a:p>
            <a:pPr marL="114300" lvl="0" indent="0">
              <a:lnSpc>
                <a:spcPct val="100000"/>
              </a:lnSpc>
              <a:buNone/>
            </a:pPr>
            <a:endParaRPr dirty="0"/>
          </a:p>
          <a:p>
            <a:pPr marL="457200" lvl="0" indent="-342900" algn="l" rtl="0">
              <a:lnSpc>
                <a:spcPct val="100000"/>
              </a:lnSpc>
              <a:spcBef>
                <a:spcPts val="0"/>
              </a:spcBef>
              <a:spcAft>
                <a:spcPts val="0"/>
              </a:spcAft>
              <a:buSzPts val="1800"/>
              <a:buChar char="●"/>
            </a:pPr>
            <a:r>
              <a:rPr lang="en" dirty="0"/>
              <a:t>Dan - Page formatting, some graphics, sign-up/thank you pages, </a:t>
            </a:r>
            <a:r>
              <a:rPr lang="en-US" dirty="0"/>
              <a:t>initial HTML skeleton, reports</a:t>
            </a:r>
            <a:endParaRPr dirty="0"/>
          </a:p>
          <a:p>
            <a:pPr marL="457200" lvl="0" indent="0" algn="l" rtl="0">
              <a:lnSpc>
                <a:spcPct val="100000"/>
              </a:lnSpc>
              <a:spcBef>
                <a:spcPts val="0"/>
              </a:spcBef>
              <a:spcAft>
                <a:spcPts val="0"/>
              </a:spcAft>
              <a:buNone/>
            </a:pPr>
            <a:endParaRPr dirty="0"/>
          </a:p>
          <a:p>
            <a:pPr marL="457200" lvl="0" indent="-342900" algn="l" rtl="0">
              <a:lnSpc>
                <a:spcPct val="100000"/>
              </a:lnSpc>
              <a:spcBef>
                <a:spcPts val="0"/>
              </a:spcBef>
              <a:spcAft>
                <a:spcPts val="0"/>
              </a:spcAft>
              <a:buSzPts val="1800"/>
              <a:buChar char="●"/>
            </a:pPr>
            <a:r>
              <a:rPr lang="en" dirty="0"/>
              <a:t>Ronald – </a:t>
            </a:r>
            <a:r>
              <a:rPr lang="en-US" dirty="0"/>
              <a:t>file directory management, general maintenance and final revisions, alternating title text-shadow, navigation tabs, reports</a:t>
            </a:r>
            <a:endParaRPr dirty="0"/>
          </a:p>
          <a:p>
            <a:pPr marL="457200" lvl="0" indent="0" algn="l" rtl="0">
              <a:lnSpc>
                <a:spcPct val="100000"/>
              </a:lnSpc>
              <a:spcBef>
                <a:spcPts val="0"/>
              </a:spcBef>
              <a:spcAft>
                <a:spcPts val="0"/>
              </a:spcAft>
              <a:buNone/>
            </a:pPr>
            <a:r>
              <a:rPr lang="en" dirty="0"/>
              <a:t> </a:t>
            </a:r>
            <a:endParaRPr dirty="0"/>
          </a:p>
          <a:p>
            <a:pPr marL="457200" lvl="0" indent="-342900" algn="l" rtl="0">
              <a:lnSpc>
                <a:spcPct val="100000"/>
              </a:lnSpc>
              <a:spcBef>
                <a:spcPts val="0"/>
              </a:spcBef>
              <a:spcAft>
                <a:spcPts val="0"/>
              </a:spcAft>
              <a:buSzPts val="1800"/>
              <a:buChar char="●"/>
            </a:pPr>
            <a:r>
              <a:rPr lang="en" dirty="0"/>
              <a:t>Greg – </a:t>
            </a:r>
            <a:r>
              <a:rPr lang="en-US" dirty="0"/>
              <a:t>dancing seals, responsive design, reports</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8"/>
          <p:cNvSpPr txBox="1">
            <a:spLocks noGrp="1"/>
          </p:cNvSpPr>
          <p:nvPr>
            <p:ph type="ctrTitle"/>
          </p:nvPr>
        </p:nvSpPr>
        <p:spPr>
          <a:xfrm>
            <a:off x="1004150" y="1751764"/>
            <a:ext cx="7136700" cy="102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Link to GitHub Repository</a:t>
            </a:r>
            <a:endParaRPr/>
          </a:p>
          <a:p>
            <a:pPr marL="0" lvl="0" indent="0" algn="ctr" rtl="0">
              <a:spcBef>
                <a:spcPts val="0"/>
              </a:spcBef>
              <a:spcAft>
                <a:spcPts val="0"/>
              </a:spcAft>
              <a:buNone/>
            </a:pPr>
            <a:r>
              <a:rPr lang="en"/>
              <a:t>(tested on Google Chrome)</a:t>
            </a:r>
            <a:endParaRPr/>
          </a:p>
        </p:txBody>
      </p:sp>
      <p:sp>
        <p:nvSpPr>
          <p:cNvPr id="200" name="Google Shape;200;p28"/>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u="sng">
                <a:solidFill>
                  <a:schemeClr val="hlink"/>
                </a:solidFill>
                <a:hlinkClick r:id="rId3"/>
              </a:rPr>
              <a:t>https://github.com/ronaldEstevez/babysealsband_website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9"/>
          <p:cNvSpPr txBox="1">
            <a:spLocks noGrp="1"/>
          </p:cNvSpPr>
          <p:nvPr>
            <p:ph type="ctrTitle"/>
          </p:nvPr>
        </p:nvSpPr>
        <p:spPr>
          <a:xfrm>
            <a:off x="1004150" y="1751764"/>
            <a:ext cx="7136700" cy="102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Link to Website</a:t>
            </a:r>
            <a:endParaRPr/>
          </a:p>
        </p:txBody>
      </p:sp>
      <p:sp>
        <p:nvSpPr>
          <p:cNvPr id="206" name="Google Shape;206;p29"/>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u="sng">
                <a:solidFill>
                  <a:schemeClr val="hlink"/>
                </a:solidFill>
                <a:hlinkClick r:id="rId3"/>
              </a:rPr>
              <a:t>https://ronaldestevez.github.io/babysealsband_website/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311700" y="1630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Website Description</a:t>
            </a:r>
            <a:endParaRPr i="1">
              <a:solidFill>
                <a:srgbClr val="FF0000"/>
              </a:solidFill>
            </a:endParaRPr>
          </a:p>
        </p:txBody>
      </p:sp>
      <p:sp>
        <p:nvSpPr>
          <p:cNvPr id="73" name="Google Shape;73;p14"/>
          <p:cNvSpPr txBox="1">
            <a:spLocks noGrp="1"/>
          </p:cNvSpPr>
          <p:nvPr>
            <p:ph type="body" idx="1"/>
          </p:nvPr>
        </p:nvSpPr>
        <p:spPr>
          <a:xfrm>
            <a:off x="195000" y="919125"/>
            <a:ext cx="8520600" cy="38238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400">
                <a:solidFill>
                  <a:srgbClr val="000000"/>
                </a:solidFill>
              </a:rPr>
              <a:t>Baby Seals is a local band that produces experimental, free jazz music. They perform in local cafes and such. However, Baby Seals lack any sort of digital representation to advertise themselves. Our goal is to create a platform that will resolve this issue and thus allow Baby Seals to better access and develop their fan base through digital means. We shall provide easy access to all the bands info, such as tour dates, merch, about the band, and links to their music. </a:t>
            </a:r>
            <a:endParaRPr sz="1400">
              <a:solidFill>
                <a:srgbClr val="000000"/>
              </a:solidFill>
            </a:endParaRPr>
          </a:p>
          <a:p>
            <a:pPr marL="0" lvl="0" indent="0" algn="l" rtl="0">
              <a:lnSpc>
                <a:spcPct val="150000"/>
              </a:lnSpc>
              <a:spcBef>
                <a:spcPts val="0"/>
              </a:spcBef>
              <a:spcAft>
                <a:spcPts val="0"/>
              </a:spcAft>
              <a:buNone/>
            </a:pPr>
            <a:endParaRPr sz="1400">
              <a:solidFill>
                <a:srgbClr val="000000"/>
              </a:solidFill>
            </a:endParaRPr>
          </a:p>
          <a:p>
            <a:pPr marL="0" lvl="0" indent="0" algn="l" rtl="0">
              <a:lnSpc>
                <a:spcPct val="150000"/>
              </a:lnSpc>
              <a:spcBef>
                <a:spcPts val="0"/>
              </a:spcBef>
              <a:spcAft>
                <a:spcPts val="0"/>
              </a:spcAft>
              <a:buClr>
                <a:schemeClr val="dk1"/>
              </a:buClr>
              <a:buSzPts val="1100"/>
              <a:buFont typeface="Arial"/>
              <a:buNone/>
            </a:pPr>
            <a:r>
              <a:rPr lang="en" sz="1400">
                <a:solidFill>
                  <a:srgbClr val="000000"/>
                </a:solidFill>
              </a:rPr>
              <a:t>Our website utilizes HTML, CSS, and JavaScript in order to create a fully functional, aesthetically pleasing and well constructed page. HTML was used to insert content such as words and pictures, CSS was used to style these HTML elements, and JS was used to make these elements functional and behavioral. For example, the heading uses all three sources- HTML for the word itself, CSS for font size / style, and JS to make it change colors.</a:t>
            </a:r>
            <a:endParaRPr sz="140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311700" y="180300"/>
            <a:ext cx="8520600" cy="70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Preliminary Sketch</a:t>
            </a:r>
            <a:endParaRPr/>
          </a:p>
        </p:txBody>
      </p:sp>
      <p:pic>
        <p:nvPicPr>
          <p:cNvPr id="79" name="Google Shape;79;p15"/>
          <p:cNvPicPr preferRelativeResize="0"/>
          <p:nvPr/>
        </p:nvPicPr>
        <p:blipFill>
          <a:blip r:embed="rId3">
            <a:alphaModFix/>
          </a:blip>
          <a:stretch>
            <a:fillRect/>
          </a:stretch>
        </p:blipFill>
        <p:spPr>
          <a:xfrm>
            <a:off x="714975" y="1012275"/>
            <a:ext cx="7714044" cy="3820975"/>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a:spLocks noGrp="1"/>
          </p:cNvSpPr>
          <p:nvPr>
            <p:ph type="title"/>
          </p:nvPr>
        </p:nvSpPr>
        <p:spPr>
          <a:xfrm>
            <a:off x="311700" y="268550"/>
            <a:ext cx="8520600" cy="70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Functional Demonstration Video</a:t>
            </a:r>
            <a:endParaRPr/>
          </a:p>
        </p:txBody>
      </p:sp>
      <p:pic>
        <p:nvPicPr>
          <p:cNvPr id="3" name="Screen Recording 2">
            <a:hlinkClick r:id="" action="ppaction://media"/>
            <a:extLst>
              <a:ext uri="{FF2B5EF4-FFF2-40B4-BE49-F238E27FC236}">
                <a16:creationId xmlns:a16="http://schemas.microsoft.com/office/drawing/2014/main" id="{E2E33433-415E-4223-AAF0-5E72FF5F0DB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37237" y="1010842"/>
            <a:ext cx="6869526" cy="386410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214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7"/>
          <p:cNvSpPr txBox="1">
            <a:spLocks noGrp="1"/>
          </p:cNvSpPr>
          <p:nvPr>
            <p:ph type="title"/>
          </p:nvPr>
        </p:nvSpPr>
        <p:spPr>
          <a:xfrm>
            <a:off x="311700" y="312650"/>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 of Choice HTML Elements </a:t>
            </a:r>
            <a:endParaRPr>
              <a:solidFill>
                <a:srgbClr val="980000"/>
              </a:solidFill>
            </a:endParaRPr>
          </a:p>
        </p:txBody>
      </p:sp>
      <p:sp>
        <p:nvSpPr>
          <p:cNvPr id="90" name="Google Shape;90;p17"/>
          <p:cNvSpPr txBox="1">
            <a:spLocks noGrp="1"/>
          </p:cNvSpPr>
          <p:nvPr>
            <p:ph type="body" idx="1"/>
          </p:nvPr>
        </p:nvSpPr>
        <p:spPr>
          <a:xfrm>
            <a:off x="311700" y="1100875"/>
            <a:ext cx="8520600" cy="3302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2D3B45"/>
              </a:buClr>
              <a:buSzPts val="1400"/>
              <a:buChar char="●"/>
            </a:pPr>
            <a:r>
              <a:rPr lang="en" sz="1400">
                <a:solidFill>
                  <a:srgbClr val="2D3B45"/>
                </a:solidFill>
              </a:rPr>
              <a:t>&lt;html&gt;</a:t>
            </a:r>
            <a:endParaRPr sz="1400">
              <a:solidFill>
                <a:srgbClr val="2D3B45"/>
              </a:solidFill>
            </a:endParaRPr>
          </a:p>
          <a:p>
            <a:pPr marL="914400" lvl="1" indent="-317500" algn="l" rtl="0">
              <a:spcBef>
                <a:spcPts val="0"/>
              </a:spcBef>
              <a:spcAft>
                <a:spcPts val="0"/>
              </a:spcAft>
              <a:buClr>
                <a:srgbClr val="2D3B45"/>
              </a:buClr>
              <a:buSzPts val="1400"/>
              <a:buChar char="○"/>
            </a:pPr>
            <a:r>
              <a:rPr lang="en">
                <a:solidFill>
                  <a:srgbClr val="2D3B45"/>
                </a:solidFill>
              </a:rPr>
              <a:t>Indicates that contents within are HTML</a:t>
            </a:r>
            <a:endParaRPr sz="1400">
              <a:solidFill>
                <a:srgbClr val="2D3B45"/>
              </a:solidFill>
            </a:endParaRPr>
          </a:p>
          <a:p>
            <a:pPr marL="457200" lvl="0" indent="-317500" algn="l" rtl="0">
              <a:spcBef>
                <a:spcPts val="0"/>
              </a:spcBef>
              <a:spcAft>
                <a:spcPts val="0"/>
              </a:spcAft>
              <a:buClr>
                <a:srgbClr val="2D3B45"/>
              </a:buClr>
              <a:buSzPts val="1400"/>
              <a:buChar char="●"/>
            </a:pPr>
            <a:r>
              <a:rPr lang="en" sz="1400">
                <a:solidFill>
                  <a:srgbClr val="2D3B45"/>
                </a:solidFill>
              </a:rPr>
              <a:t>&lt;head&gt;</a:t>
            </a:r>
            <a:endParaRPr sz="1400">
              <a:solidFill>
                <a:srgbClr val="2D3B45"/>
              </a:solidFill>
            </a:endParaRPr>
          </a:p>
          <a:p>
            <a:pPr marL="914400" lvl="1" indent="-317500" algn="l" rtl="0">
              <a:spcBef>
                <a:spcPts val="0"/>
              </a:spcBef>
              <a:spcAft>
                <a:spcPts val="0"/>
              </a:spcAft>
              <a:buClr>
                <a:srgbClr val="2D3B45"/>
              </a:buClr>
              <a:buSzPts val="1400"/>
              <a:buChar char="○"/>
            </a:pPr>
            <a:r>
              <a:rPr lang="en">
                <a:solidFill>
                  <a:srgbClr val="2D3B45"/>
                </a:solidFill>
              </a:rPr>
              <a:t>Contains pages’ metadata (title and links to styles, fonts, and scripts)</a:t>
            </a:r>
            <a:endParaRPr sz="1400">
              <a:solidFill>
                <a:srgbClr val="2D3B45"/>
              </a:solidFill>
            </a:endParaRPr>
          </a:p>
          <a:p>
            <a:pPr marL="457200" lvl="0" indent="-317500" algn="l" rtl="0">
              <a:spcBef>
                <a:spcPts val="0"/>
              </a:spcBef>
              <a:spcAft>
                <a:spcPts val="0"/>
              </a:spcAft>
              <a:buClr>
                <a:srgbClr val="2D3B45"/>
              </a:buClr>
              <a:buSzPts val="1400"/>
              <a:buChar char="●"/>
            </a:pPr>
            <a:r>
              <a:rPr lang="en" sz="1400">
                <a:solidFill>
                  <a:srgbClr val="2D3B45"/>
                </a:solidFill>
              </a:rPr>
              <a:t>&lt;img&gt;</a:t>
            </a:r>
            <a:endParaRPr sz="1400">
              <a:solidFill>
                <a:srgbClr val="2D3B45"/>
              </a:solidFill>
            </a:endParaRPr>
          </a:p>
          <a:p>
            <a:pPr marL="914400" lvl="1" indent="-317500" algn="l" rtl="0">
              <a:spcBef>
                <a:spcPts val="0"/>
              </a:spcBef>
              <a:spcAft>
                <a:spcPts val="0"/>
              </a:spcAft>
              <a:buClr>
                <a:srgbClr val="2D3B45"/>
              </a:buClr>
              <a:buSzPts val="1400"/>
              <a:buChar char="○"/>
            </a:pPr>
            <a:r>
              <a:rPr lang="en">
                <a:solidFill>
                  <a:srgbClr val="2D3B45"/>
                </a:solidFill>
              </a:rPr>
              <a:t>Used to insert images into the webpages</a:t>
            </a:r>
            <a:endParaRPr sz="1400">
              <a:solidFill>
                <a:srgbClr val="2D3B45"/>
              </a:solidFill>
            </a:endParaRPr>
          </a:p>
          <a:p>
            <a:pPr marL="457200" lvl="0" indent="-317500" algn="l" rtl="0">
              <a:spcBef>
                <a:spcPts val="0"/>
              </a:spcBef>
              <a:spcAft>
                <a:spcPts val="0"/>
              </a:spcAft>
              <a:buClr>
                <a:srgbClr val="2D3B45"/>
              </a:buClr>
              <a:buSzPts val="1400"/>
              <a:buChar char="●"/>
            </a:pPr>
            <a:r>
              <a:rPr lang="en" sz="1400">
                <a:solidFill>
                  <a:srgbClr val="2D3B45"/>
                </a:solidFill>
              </a:rPr>
              <a:t>&lt;h1&gt;</a:t>
            </a:r>
            <a:endParaRPr sz="1400">
              <a:solidFill>
                <a:srgbClr val="2D3B45"/>
              </a:solidFill>
            </a:endParaRPr>
          </a:p>
          <a:p>
            <a:pPr marL="914400" lvl="1" indent="-317500" algn="l" rtl="0">
              <a:spcBef>
                <a:spcPts val="0"/>
              </a:spcBef>
              <a:spcAft>
                <a:spcPts val="0"/>
              </a:spcAft>
              <a:buClr>
                <a:srgbClr val="2D3B45"/>
              </a:buClr>
              <a:buSzPts val="1400"/>
              <a:buChar char="○"/>
            </a:pPr>
            <a:r>
              <a:rPr lang="en">
                <a:solidFill>
                  <a:srgbClr val="2D3B45"/>
                </a:solidFill>
              </a:rPr>
              <a:t>Indicates a first-tier heading (titles in this case)</a:t>
            </a:r>
            <a:endParaRPr sz="1400">
              <a:solidFill>
                <a:srgbClr val="2D3B45"/>
              </a:solidFill>
            </a:endParaRPr>
          </a:p>
          <a:p>
            <a:pPr marL="457200" lvl="0" indent="-317500" algn="l" rtl="0">
              <a:spcBef>
                <a:spcPts val="0"/>
              </a:spcBef>
              <a:spcAft>
                <a:spcPts val="0"/>
              </a:spcAft>
              <a:buClr>
                <a:srgbClr val="2D3B45"/>
              </a:buClr>
              <a:buSzPts val="1400"/>
              <a:buChar char="●"/>
            </a:pPr>
            <a:r>
              <a:rPr lang="en" sz="1400">
                <a:solidFill>
                  <a:srgbClr val="2D3B45"/>
                </a:solidFill>
              </a:rPr>
              <a:t>&lt;h3&gt;</a:t>
            </a:r>
            <a:endParaRPr sz="1400">
              <a:solidFill>
                <a:srgbClr val="2D3B45"/>
              </a:solidFill>
            </a:endParaRPr>
          </a:p>
          <a:p>
            <a:pPr marL="914400" lvl="1" indent="-317500" algn="l" rtl="0">
              <a:spcBef>
                <a:spcPts val="0"/>
              </a:spcBef>
              <a:spcAft>
                <a:spcPts val="0"/>
              </a:spcAft>
              <a:buClr>
                <a:srgbClr val="2D3B45"/>
              </a:buClr>
              <a:buSzPts val="1400"/>
              <a:buChar char="○"/>
            </a:pPr>
            <a:r>
              <a:rPr lang="en">
                <a:solidFill>
                  <a:srgbClr val="2D3B45"/>
                </a:solidFill>
              </a:rPr>
              <a:t>Indicates a third-tier heading (text over home page image in this case)</a:t>
            </a:r>
            <a:endParaRPr>
              <a:solidFill>
                <a:srgbClr val="2D3B45"/>
              </a:solidFill>
            </a:endParaRPr>
          </a:p>
          <a:p>
            <a:pPr marL="457200" lvl="0" indent="-342900" algn="l" rtl="0">
              <a:spcBef>
                <a:spcPts val="0"/>
              </a:spcBef>
              <a:spcAft>
                <a:spcPts val="0"/>
              </a:spcAft>
              <a:buClr>
                <a:srgbClr val="2D3B45"/>
              </a:buClr>
              <a:buSzPts val="1800"/>
              <a:buChar char="●"/>
            </a:pPr>
            <a:r>
              <a:rPr lang="en">
                <a:solidFill>
                  <a:srgbClr val="2D3B45"/>
                </a:solidFill>
              </a:rPr>
              <a:t>&lt;a&gt;</a:t>
            </a:r>
            <a:endParaRPr>
              <a:solidFill>
                <a:srgbClr val="2D3B45"/>
              </a:solidFill>
            </a:endParaRPr>
          </a:p>
          <a:p>
            <a:pPr marL="914400" lvl="1" indent="-317500" algn="l" rtl="0">
              <a:spcBef>
                <a:spcPts val="0"/>
              </a:spcBef>
              <a:spcAft>
                <a:spcPts val="0"/>
              </a:spcAft>
              <a:buClr>
                <a:srgbClr val="2D3B45"/>
              </a:buClr>
              <a:buSzPts val="1400"/>
              <a:buChar char="○"/>
            </a:pPr>
            <a:r>
              <a:rPr lang="en">
                <a:solidFill>
                  <a:srgbClr val="2D3B45"/>
                </a:solidFill>
              </a:rPr>
              <a:t>Allows hyperlinks to be embedded in text (used to link between pages)</a:t>
            </a:r>
            <a:endParaRPr>
              <a:solidFill>
                <a:srgbClr val="2D3B45"/>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8"/>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 of HTML Elements (cont’d)</a:t>
            </a:r>
            <a:endParaRPr/>
          </a:p>
        </p:txBody>
      </p:sp>
      <p:sp>
        <p:nvSpPr>
          <p:cNvPr id="96" name="Google Shape;96;p18"/>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2D3B45"/>
              </a:buClr>
              <a:buSzPts val="1400"/>
              <a:buChar char="●"/>
            </a:pPr>
            <a:r>
              <a:rPr lang="en" sz="1400">
                <a:solidFill>
                  <a:srgbClr val="2D3B45"/>
                </a:solidFill>
              </a:rPr>
              <a:t>&lt;br&gt;</a:t>
            </a:r>
            <a:endParaRPr sz="1400">
              <a:solidFill>
                <a:srgbClr val="2D3B45"/>
              </a:solidFill>
            </a:endParaRPr>
          </a:p>
          <a:p>
            <a:pPr marL="914400" lvl="1" indent="-317500" algn="l" rtl="0">
              <a:spcBef>
                <a:spcPts val="0"/>
              </a:spcBef>
              <a:spcAft>
                <a:spcPts val="0"/>
              </a:spcAft>
              <a:buClr>
                <a:srgbClr val="2D3B45"/>
              </a:buClr>
              <a:buSzPts val="1400"/>
              <a:buChar char="○"/>
            </a:pPr>
            <a:r>
              <a:rPr lang="en">
                <a:solidFill>
                  <a:srgbClr val="2D3B45"/>
                </a:solidFill>
              </a:rPr>
              <a:t>Adds a line of space between elements</a:t>
            </a:r>
            <a:endParaRPr sz="1400">
              <a:solidFill>
                <a:srgbClr val="2D3B45"/>
              </a:solidFill>
            </a:endParaRPr>
          </a:p>
          <a:p>
            <a:pPr marL="457200" lvl="0" indent="-317500" algn="l" rtl="0">
              <a:spcBef>
                <a:spcPts val="0"/>
              </a:spcBef>
              <a:spcAft>
                <a:spcPts val="0"/>
              </a:spcAft>
              <a:buClr>
                <a:srgbClr val="2D3B45"/>
              </a:buClr>
              <a:buSzPts val="1400"/>
              <a:buChar char="●"/>
            </a:pPr>
            <a:r>
              <a:rPr lang="en" sz="1400">
                <a:solidFill>
                  <a:srgbClr val="2D3B45"/>
                </a:solidFill>
              </a:rPr>
              <a:t>&lt;p&gt;</a:t>
            </a:r>
            <a:endParaRPr sz="1400">
              <a:solidFill>
                <a:srgbClr val="2D3B45"/>
              </a:solidFill>
            </a:endParaRPr>
          </a:p>
          <a:p>
            <a:pPr marL="914400" lvl="1" indent="-317500" algn="l" rtl="0">
              <a:spcBef>
                <a:spcPts val="0"/>
              </a:spcBef>
              <a:spcAft>
                <a:spcPts val="0"/>
              </a:spcAft>
              <a:buClr>
                <a:srgbClr val="2D3B45"/>
              </a:buClr>
              <a:buSzPts val="1400"/>
              <a:buChar char="○"/>
            </a:pPr>
            <a:r>
              <a:rPr lang="en">
                <a:solidFill>
                  <a:srgbClr val="2D3B45"/>
                </a:solidFill>
              </a:rPr>
              <a:t>Used to contain bodies of text</a:t>
            </a:r>
            <a:endParaRPr sz="1400">
              <a:solidFill>
                <a:srgbClr val="2D3B45"/>
              </a:solidFill>
            </a:endParaRPr>
          </a:p>
          <a:p>
            <a:pPr marL="457200" lvl="0" indent="-317500" algn="l" rtl="0">
              <a:spcBef>
                <a:spcPts val="0"/>
              </a:spcBef>
              <a:spcAft>
                <a:spcPts val="0"/>
              </a:spcAft>
              <a:buClr>
                <a:srgbClr val="2D3B45"/>
              </a:buClr>
              <a:buSzPts val="1400"/>
              <a:buChar char="●"/>
            </a:pPr>
            <a:r>
              <a:rPr lang="en" sz="1400">
                <a:solidFill>
                  <a:srgbClr val="2D3B45"/>
                </a:solidFill>
              </a:rPr>
              <a:t>&lt;button&gt;</a:t>
            </a:r>
            <a:endParaRPr sz="1400">
              <a:solidFill>
                <a:srgbClr val="2D3B45"/>
              </a:solidFill>
            </a:endParaRPr>
          </a:p>
          <a:p>
            <a:pPr marL="914400" lvl="1" indent="-317500" algn="l" rtl="0">
              <a:spcBef>
                <a:spcPts val="0"/>
              </a:spcBef>
              <a:spcAft>
                <a:spcPts val="0"/>
              </a:spcAft>
              <a:buClr>
                <a:srgbClr val="2D3B45"/>
              </a:buClr>
              <a:buSzPts val="1400"/>
              <a:buChar char="○"/>
            </a:pPr>
            <a:r>
              <a:rPr lang="en">
                <a:solidFill>
                  <a:srgbClr val="2D3B45"/>
                </a:solidFill>
              </a:rPr>
              <a:t>Used to give user option to purchase merchandise or tickets</a:t>
            </a:r>
            <a:endParaRPr sz="1400">
              <a:solidFill>
                <a:srgbClr val="2D3B45"/>
              </a:solidFill>
            </a:endParaRPr>
          </a:p>
          <a:p>
            <a:pPr marL="457200" lvl="0" indent="-317500" algn="l" rtl="0">
              <a:spcBef>
                <a:spcPts val="0"/>
              </a:spcBef>
              <a:spcAft>
                <a:spcPts val="0"/>
              </a:spcAft>
              <a:buClr>
                <a:srgbClr val="2D3B45"/>
              </a:buClr>
              <a:buSzPts val="1400"/>
              <a:buChar char="●"/>
            </a:pPr>
            <a:r>
              <a:rPr lang="en" sz="1400">
                <a:solidFill>
                  <a:srgbClr val="2D3B45"/>
                </a:solidFill>
              </a:rPr>
              <a:t>&lt;body&gt;</a:t>
            </a:r>
            <a:endParaRPr sz="1400">
              <a:solidFill>
                <a:srgbClr val="2D3B45"/>
              </a:solidFill>
            </a:endParaRPr>
          </a:p>
          <a:p>
            <a:pPr marL="914400" lvl="1" indent="-317500" algn="l" rtl="0">
              <a:spcBef>
                <a:spcPts val="0"/>
              </a:spcBef>
              <a:spcAft>
                <a:spcPts val="0"/>
              </a:spcAft>
              <a:buClr>
                <a:srgbClr val="2D3B45"/>
              </a:buClr>
              <a:buSzPts val="1400"/>
              <a:buChar char="○"/>
            </a:pPr>
            <a:r>
              <a:rPr lang="en">
                <a:solidFill>
                  <a:srgbClr val="2D3B45"/>
                </a:solidFill>
              </a:rPr>
              <a:t>Contains all the documents HTML elements</a:t>
            </a:r>
            <a:endParaRPr sz="1400">
              <a:solidFill>
                <a:srgbClr val="2D3B45"/>
              </a:solidFill>
            </a:endParaRPr>
          </a:p>
          <a:p>
            <a:pPr marL="457200" lvl="0" indent="-317500" algn="l" rtl="0">
              <a:spcBef>
                <a:spcPts val="0"/>
              </a:spcBef>
              <a:spcAft>
                <a:spcPts val="0"/>
              </a:spcAft>
              <a:buClr>
                <a:srgbClr val="2D3B45"/>
              </a:buClr>
              <a:buSzPts val="1400"/>
              <a:buChar char="●"/>
            </a:pPr>
            <a:r>
              <a:rPr lang="en" sz="1400">
                <a:solidFill>
                  <a:srgbClr val="2D3B45"/>
                </a:solidFill>
              </a:rPr>
              <a:t>&lt;iframe&gt;</a:t>
            </a:r>
            <a:endParaRPr sz="1400">
              <a:solidFill>
                <a:srgbClr val="2D3B45"/>
              </a:solidFill>
            </a:endParaRPr>
          </a:p>
          <a:p>
            <a:pPr marL="914400" lvl="1" indent="-317500" algn="l" rtl="0">
              <a:spcBef>
                <a:spcPts val="0"/>
              </a:spcBef>
              <a:spcAft>
                <a:spcPts val="0"/>
              </a:spcAft>
              <a:buClr>
                <a:srgbClr val="2D3B45"/>
              </a:buClr>
              <a:buSzPts val="1400"/>
              <a:buChar char="○"/>
            </a:pPr>
            <a:r>
              <a:rPr lang="en">
                <a:solidFill>
                  <a:srgbClr val="2D3B45"/>
                </a:solidFill>
              </a:rPr>
              <a:t>Used to embed the “Spotify Music Preview” and “Follow Artist” widgets to page</a:t>
            </a:r>
            <a:endParaRPr sz="1400">
              <a:solidFill>
                <a:srgbClr val="2D3B45"/>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9"/>
          <p:cNvSpPr txBox="1">
            <a:spLocks noGrp="1"/>
          </p:cNvSpPr>
          <p:nvPr>
            <p:ph type="title"/>
          </p:nvPr>
        </p:nvSpPr>
        <p:spPr>
          <a:xfrm>
            <a:off x="311700" y="20195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Illustration of DOM Tree for index.html</a:t>
            </a:r>
            <a:endParaRPr/>
          </a:p>
        </p:txBody>
      </p:sp>
      <p:sp>
        <p:nvSpPr>
          <p:cNvPr id="102" name="Google Shape;102;p19"/>
          <p:cNvSpPr txBox="1"/>
          <p:nvPr/>
        </p:nvSpPr>
        <p:spPr>
          <a:xfrm>
            <a:off x="4101000" y="1515800"/>
            <a:ext cx="9420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&lt;center&gt;</a:t>
            </a:r>
            <a:endParaRPr/>
          </a:p>
        </p:txBody>
      </p:sp>
      <p:sp>
        <p:nvSpPr>
          <p:cNvPr id="103" name="Google Shape;103;p19"/>
          <p:cNvSpPr txBox="1"/>
          <p:nvPr/>
        </p:nvSpPr>
        <p:spPr>
          <a:xfrm>
            <a:off x="1983238" y="2066200"/>
            <a:ext cx="8172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&lt;head&gt;</a:t>
            </a:r>
            <a:endParaRPr/>
          </a:p>
        </p:txBody>
      </p:sp>
      <p:sp>
        <p:nvSpPr>
          <p:cNvPr id="104" name="Google Shape;104;p19"/>
          <p:cNvSpPr txBox="1"/>
          <p:nvPr/>
        </p:nvSpPr>
        <p:spPr>
          <a:xfrm>
            <a:off x="6441588" y="2066200"/>
            <a:ext cx="8172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&lt;body&gt;</a:t>
            </a:r>
            <a:endParaRPr/>
          </a:p>
        </p:txBody>
      </p:sp>
      <p:sp>
        <p:nvSpPr>
          <p:cNvPr id="105" name="Google Shape;105;p19"/>
          <p:cNvSpPr txBox="1"/>
          <p:nvPr/>
        </p:nvSpPr>
        <p:spPr>
          <a:xfrm>
            <a:off x="177463" y="2869575"/>
            <a:ext cx="8172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&lt;meta&gt;</a:t>
            </a:r>
            <a:endParaRPr/>
          </a:p>
        </p:txBody>
      </p:sp>
      <p:sp>
        <p:nvSpPr>
          <p:cNvPr id="106" name="Google Shape;106;p19"/>
          <p:cNvSpPr txBox="1"/>
          <p:nvPr/>
        </p:nvSpPr>
        <p:spPr>
          <a:xfrm>
            <a:off x="994663" y="2869575"/>
            <a:ext cx="6759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&lt;link&gt;</a:t>
            </a:r>
            <a:endParaRPr/>
          </a:p>
        </p:txBody>
      </p:sp>
      <p:sp>
        <p:nvSpPr>
          <p:cNvPr id="107" name="Google Shape;107;p19"/>
          <p:cNvSpPr txBox="1"/>
          <p:nvPr/>
        </p:nvSpPr>
        <p:spPr>
          <a:xfrm>
            <a:off x="1670563" y="2869575"/>
            <a:ext cx="6759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&lt;link&gt;</a:t>
            </a:r>
            <a:endParaRPr/>
          </a:p>
        </p:txBody>
      </p:sp>
      <p:sp>
        <p:nvSpPr>
          <p:cNvPr id="108" name="Google Shape;108;p19"/>
          <p:cNvSpPr txBox="1"/>
          <p:nvPr/>
        </p:nvSpPr>
        <p:spPr>
          <a:xfrm>
            <a:off x="3839563" y="2869575"/>
            <a:ext cx="6759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&lt;link&gt;</a:t>
            </a:r>
            <a:endParaRPr/>
          </a:p>
        </p:txBody>
      </p:sp>
      <p:sp>
        <p:nvSpPr>
          <p:cNvPr id="109" name="Google Shape;109;p19"/>
          <p:cNvSpPr txBox="1"/>
          <p:nvPr/>
        </p:nvSpPr>
        <p:spPr>
          <a:xfrm>
            <a:off x="2346463" y="2869575"/>
            <a:ext cx="8172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&lt;script&gt;</a:t>
            </a:r>
            <a:endParaRPr/>
          </a:p>
        </p:txBody>
      </p:sp>
      <p:sp>
        <p:nvSpPr>
          <p:cNvPr id="110" name="Google Shape;110;p19"/>
          <p:cNvSpPr txBox="1"/>
          <p:nvPr/>
        </p:nvSpPr>
        <p:spPr>
          <a:xfrm>
            <a:off x="3163663" y="2869575"/>
            <a:ext cx="6759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&lt;title&gt;</a:t>
            </a:r>
            <a:endParaRPr/>
          </a:p>
        </p:txBody>
      </p:sp>
      <p:cxnSp>
        <p:nvCxnSpPr>
          <p:cNvPr id="111" name="Google Shape;111;p19"/>
          <p:cNvCxnSpPr>
            <a:stCxn id="102" idx="2"/>
            <a:endCxn id="103" idx="0"/>
          </p:cNvCxnSpPr>
          <p:nvPr/>
        </p:nvCxnSpPr>
        <p:spPr>
          <a:xfrm flipH="1">
            <a:off x="2391900" y="1900400"/>
            <a:ext cx="2180100" cy="165900"/>
          </a:xfrm>
          <a:prstGeom prst="straightConnector1">
            <a:avLst/>
          </a:prstGeom>
          <a:noFill/>
          <a:ln w="9525" cap="flat" cmpd="sng">
            <a:solidFill>
              <a:schemeClr val="dk2"/>
            </a:solidFill>
            <a:prstDash val="solid"/>
            <a:round/>
            <a:headEnd type="none" w="med" len="med"/>
            <a:tailEnd type="none" w="med" len="med"/>
          </a:ln>
        </p:spPr>
      </p:cxnSp>
      <p:cxnSp>
        <p:nvCxnSpPr>
          <p:cNvPr id="112" name="Google Shape;112;p19"/>
          <p:cNvCxnSpPr>
            <a:stCxn id="102" idx="2"/>
            <a:endCxn id="104" idx="0"/>
          </p:cNvCxnSpPr>
          <p:nvPr/>
        </p:nvCxnSpPr>
        <p:spPr>
          <a:xfrm>
            <a:off x="4572000" y="1900400"/>
            <a:ext cx="2278200" cy="165900"/>
          </a:xfrm>
          <a:prstGeom prst="straightConnector1">
            <a:avLst/>
          </a:prstGeom>
          <a:noFill/>
          <a:ln w="9525" cap="flat" cmpd="sng">
            <a:solidFill>
              <a:schemeClr val="dk2"/>
            </a:solidFill>
            <a:prstDash val="solid"/>
            <a:round/>
            <a:headEnd type="none" w="med" len="med"/>
            <a:tailEnd type="none" w="med" len="med"/>
          </a:ln>
        </p:spPr>
      </p:cxnSp>
      <p:cxnSp>
        <p:nvCxnSpPr>
          <p:cNvPr id="113" name="Google Shape;113;p19"/>
          <p:cNvCxnSpPr>
            <a:stCxn id="103" idx="2"/>
            <a:endCxn id="105" idx="0"/>
          </p:cNvCxnSpPr>
          <p:nvPr/>
        </p:nvCxnSpPr>
        <p:spPr>
          <a:xfrm flipH="1">
            <a:off x="586138" y="2450800"/>
            <a:ext cx="1805700" cy="418800"/>
          </a:xfrm>
          <a:prstGeom prst="straightConnector1">
            <a:avLst/>
          </a:prstGeom>
          <a:noFill/>
          <a:ln w="9525" cap="flat" cmpd="sng">
            <a:solidFill>
              <a:schemeClr val="dk2"/>
            </a:solidFill>
            <a:prstDash val="solid"/>
            <a:round/>
            <a:headEnd type="none" w="med" len="med"/>
            <a:tailEnd type="none" w="med" len="med"/>
          </a:ln>
        </p:spPr>
      </p:cxnSp>
      <p:cxnSp>
        <p:nvCxnSpPr>
          <p:cNvPr id="114" name="Google Shape;114;p19"/>
          <p:cNvCxnSpPr>
            <a:stCxn id="103" idx="2"/>
            <a:endCxn id="106" idx="0"/>
          </p:cNvCxnSpPr>
          <p:nvPr/>
        </p:nvCxnSpPr>
        <p:spPr>
          <a:xfrm flipH="1">
            <a:off x="1332538" y="2450800"/>
            <a:ext cx="1059300" cy="418800"/>
          </a:xfrm>
          <a:prstGeom prst="straightConnector1">
            <a:avLst/>
          </a:prstGeom>
          <a:noFill/>
          <a:ln w="9525" cap="flat" cmpd="sng">
            <a:solidFill>
              <a:schemeClr val="dk2"/>
            </a:solidFill>
            <a:prstDash val="solid"/>
            <a:round/>
            <a:headEnd type="none" w="med" len="med"/>
            <a:tailEnd type="none" w="med" len="med"/>
          </a:ln>
        </p:spPr>
      </p:cxnSp>
      <p:cxnSp>
        <p:nvCxnSpPr>
          <p:cNvPr id="115" name="Google Shape;115;p19"/>
          <p:cNvCxnSpPr>
            <a:stCxn id="103" idx="2"/>
            <a:endCxn id="107" idx="0"/>
          </p:cNvCxnSpPr>
          <p:nvPr/>
        </p:nvCxnSpPr>
        <p:spPr>
          <a:xfrm flipH="1">
            <a:off x="2008438" y="2450800"/>
            <a:ext cx="383400" cy="418800"/>
          </a:xfrm>
          <a:prstGeom prst="straightConnector1">
            <a:avLst/>
          </a:prstGeom>
          <a:noFill/>
          <a:ln w="9525" cap="flat" cmpd="sng">
            <a:solidFill>
              <a:schemeClr val="dk2"/>
            </a:solidFill>
            <a:prstDash val="solid"/>
            <a:round/>
            <a:headEnd type="none" w="med" len="med"/>
            <a:tailEnd type="none" w="med" len="med"/>
          </a:ln>
        </p:spPr>
      </p:cxnSp>
      <p:cxnSp>
        <p:nvCxnSpPr>
          <p:cNvPr id="116" name="Google Shape;116;p19"/>
          <p:cNvCxnSpPr>
            <a:stCxn id="103" idx="2"/>
            <a:endCxn id="109" idx="0"/>
          </p:cNvCxnSpPr>
          <p:nvPr/>
        </p:nvCxnSpPr>
        <p:spPr>
          <a:xfrm>
            <a:off x="2391838" y="2450800"/>
            <a:ext cx="363300" cy="418800"/>
          </a:xfrm>
          <a:prstGeom prst="straightConnector1">
            <a:avLst/>
          </a:prstGeom>
          <a:noFill/>
          <a:ln w="9525" cap="flat" cmpd="sng">
            <a:solidFill>
              <a:schemeClr val="dk2"/>
            </a:solidFill>
            <a:prstDash val="solid"/>
            <a:round/>
            <a:headEnd type="none" w="med" len="med"/>
            <a:tailEnd type="none" w="med" len="med"/>
          </a:ln>
        </p:spPr>
      </p:cxnSp>
      <p:cxnSp>
        <p:nvCxnSpPr>
          <p:cNvPr id="117" name="Google Shape;117;p19"/>
          <p:cNvCxnSpPr>
            <a:stCxn id="103" idx="2"/>
            <a:endCxn id="110" idx="0"/>
          </p:cNvCxnSpPr>
          <p:nvPr/>
        </p:nvCxnSpPr>
        <p:spPr>
          <a:xfrm>
            <a:off x="2391838" y="2450800"/>
            <a:ext cx="1109700" cy="418800"/>
          </a:xfrm>
          <a:prstGeom prst="straightConnector1">
            <a:avLst/>
          </a:prstGeom>
          <a:noFill/>
          <a:ln w="9525" cap="flat" cmpd="sng">
            <a:solidFill>
              <a:schemeClr val="dk2"/>
            </a:solidFill>
            <a:prstDash val="solid"/>
            <a:round/>
            <a:headEnd type="none" w="med" len="med"/>
            <a:tailEnd type="none" w="med" len="med"/>
          </a:ln>
        </p:spPr>
      </p:cxnSp>
      <p:cxnSp>
        <p:nvCxnSpPr>
          <p:cNvPr id="118" name="Google Shape;118;p19"/>
          <p:cNvCxnSpPr>
            <a:stCxn id="103" idx="2"/>
            <a:endCxn id="108" idx="0"/>
          </p:cNvCxnSpPr>
          <p:nvPr/>
        </p:nvCxnSpPr>
        <p:spPr>
          <a:xfrm>
            <a:off x="2391838" y="2450800"/>
            <a:ext cx="1785600" cy="418800"/>
          </a:xfrm>
          <a:prstGeom prst="straightConnector1">
            <a:avLst/>
          </a:prstGeom>
          <a:noFill/>
          <a:ln w="9525" cap="flat" cmpd="sng">
            <a:solidFill>
              <a:schemeClr val="dk2"/>
            </a:solidFill>
            <a:prstDash val="solid"/>
            <a:round/>
            <a:headEnd type="none" w="med" len="med"/>
            <a:tailEnd type="none" w="med" len="med"/>
          </a:ln>
        </p:spPr>
      </p:cxnSp>
      <p:sp>
        <p:nvSpPr>
          <p:cNvPr id="119" name="Google Shape;119;p19"/>
          <p:cNvSpPr txBox="1"/>
          <p:nvPr/>
        </p:nvSpPr>
        <p:spPr>
          <a:xfrm>
            <a:off x="5101338" y="2869575"/>
            <a:ext cx="7350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&lt;img&gt;</a:t>
            </a:r>
            <a:endParaRPr/>
          </a:p>
        </p:txBody>
      </p:sp>
      <p:sp>
        <p:nvSpPr>
          <p:cNvPr id="120" name="Google Shape;120;p19"/>
          <p:cNvSpPr txBox="1"/>
          <p:nvPr/>
        </p:nvSpPr>
        <p:spPr>
          <a:xfrm>
            <a:off x="6512238" y="2869575"/>
            <a:ext cx="7350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&lt;img&gt;</a:t>
            </a:r>
            <a:endParaRPr/>
          </a:p>
        </p:txBody>
      </p:sp>
      <p:sp>
        <p:nvSpPr>
          <p:cNvPr id="121" name="Google Shape;121;p19"/>
          <p:cNvSpPr txBox="1"/>
          <p:nvPr/>
        </p:nvSpPr>
        <p:spPr>
          <a:xfrm>
            <a:off x="7555638" y="3849525"/>
            <a:ext cx="7350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&lt;img&gt;</a:t>
            </a:r>
            <a:endParaRPr/>
          </a:p>
        </p:txBody>
      </p:sp>
      <p:sp>
        <p:nvSpPr>
          <p:cNvPr id="122" name="Google Shape;122;p19"/>
          <p:cNvSpPr txBox="1"/>
          <p:nvPr/>
        </p:nvSpPr>
        <p:spPr>
          <a:xfrm>
            <a:off x="5836338" y="2869575"/>
            <a:ext cx="6759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&lt;h1&gt;</a:t>
            </a:r>
            <a:endParaRPr/>
          </a:p>
        </p:txBody>
      </p:sp>
      <p:sp>
        <p:nvSpPr>
          <p:cNvPr id="123" name="Google Shape;123;p19"/>
          <p:cNvSpPr txBox="1"/>
          <p:nvPr/>
        </p:nvSpPr>
        <p:spPr>
          <a:xfrm>
            <a:off x="7614738" y="4570500"/>
            <a:ext cx="6759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&lt;h1&gt;</a:t>
            </a:r>
            <a:endParaRPr/>
          </a:p>
        </p:txBody>
      </p:sp>
      <p:sp>
        <p:nvSpPr>
          <p:cNvPr id="124" name="Google Shape;124;p19"/>
          <p:cNvSpPr txBox="1"/>
          <p:nvPr/>
        </p:nvSpPr>
        <p:spPr>
          <a:xfrm>
            <a:off x="7247238" y="2869575"/>
            <a:ext cx="6759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&lt;div&gt;</a:t>
            </a:r>
            <a:endParaRPr/>
          </a:p>
        </p:txBody>
      </p:sp>
      <p:sp>
        <p:nvSpPr>
          <p:cNvPr id="125" name="Google Shape;125;p19"/>
          <p:cNvSpPr txBox="1"/>
          <p:nvPr/>
        </p:nvSpPr>
        <p:spPr>
          <a:xfrm>
            <a:off x="7923138" y="2869575"/>
            <a:ext cx="6759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&lt;div&gt;</a:t>
            </a:r>
            <a:endParaRPr/>
          </a:p>
        </p:txBody>
      </p:sp>
      <p:sp>
        <p:nvSpPr>
          <p:cNvPr id="126" name="Google Shape;126;p19"/>
          <p:cNvSpPr txBox="1"/>
          <p:nvPr/>
        </p:nvSpPr>
        <p:spPr>
          <a:xfrm>
            <a:off x="8290638" y="3849525"/>
            <a:ext cx="6759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&lt;div&gt;</a:t>
            </a:r>
            <a:endParaRPr/>
          </a:p>
        </p:txBody>
      </p:sp>
      <p:sp>
        <p:nvSpPr>
          <p:cNvPr id="127" name="Google Shape;127;p19"/>
          <p:cNvSpPr txBox="1"/>
          <p:nvPr/>
        </p:nvSpPr>
        <p:spPr>
          <a:xfrm>
            <a:off x="8290638" y="4570500"/>
            <a:ext cx="6759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&lt;h3&gt;</a:t>
            </a:r>
            <a:endParaRPr/>
          </a:p>
        </p:txBody>
      </p:sp>
      <p:sp>
        <p:nvSpPr>
          <p:cNvPr id="128" name="Google Shape;128;p19"/>
          <p:cNvSpPr txBox="1"/>
          <p:nvPr/>
        </p:nvSpPr>
        <p:spPr>
          <a:xfrm>
            <a:off x="4204488" y="866400"/>
            <a:ext cx="7350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&lt;html&gt;</a:t>
            </a:r>
            <a:endParaRPr/>
          </a:p>
        </p:txBody>
      </p:sp>
      <p:cxnSp>
        <p:nvCxnSpPr>
          <p:cNvPr id="129" name="Google Shape;129;p19"/>
          <p:cNvCxnSpPr>
            <a:stCxn id="128" idx="2"/>
            <a:endCxn id="102" idx="0"/>
          </p:cNvCxnSpPr>
          <p:nvPr/>
        </p:nvCxnSpPr>
        <p:spPr>
          <a:xfrm>
            <a:off x="4571988" y="1251000"/>
            <a:ext cx="0" cy="264900"/>
          </a:xfrm>
          <a:prstGeom prst="straightConnector1">
            <a:avLst/>
          </a:prstGeom>
          <a:noFill/>
          <a:ln w="9525" cap="flat" cmpd="sng">
            <a:solidFill>
              <a:schemeClr val="dk2"/>
            </a:solidFill>
            <a:prstDash val="solid"/>
            <a:round/>
            <a:headEnd type="none" w="med" len="med"/>
            <a:tailEnd type="none" w="med" len="med"/>
          </a:ln>
        </p:spPr>
      </p:cxnSp>
      <p:sp>
        <p:nvSpPr>
          <p:cNvPr id="130" name="Google Shape;130;p19"/>
          <p:cNvSpPr txBox="1"/>
          <p:nvPr/>
        </p:nvSpPr>
        <p:spPr>
          <a:xfrm>
            <a:off x="5043000" y="3849525"/>
            <a:ext cx="4998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&lt;a&gt;</a:t>
            </a:r>
            <a:endParaRPr/>
          </a:p>
        </p:txBody>
      </p:sp>
      <p:sp>
        <p:nvSpPr>
          <p:cNvPr id="131" name="Google Shape;131;p19"/>
          <p:cNvSpPr txBox="1"/>
          <p:nvPr/>
        </p:nvSpPr>
        <p:spPr>
          <a:xfrm>
            <a:off x="5542800" y="3849525"/>
            <a:ext cx="4998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&lt;a&gt;</a:t>
            </a:r>
            <a:endParaRPr/>
          </a:p>
        </p:txBody>
      </p:sp>
      <p:sp>
        <p:nvSpPr>
          <p:cNvPr id="132" name="Google Shape;132;p19"/>
          <p:cNvSpPr txBox="1"/>
          <p:nvPr/>
        </p:nvSpPr>
        <p:spPr>
          <a:xfrm>
            <a:off x="6042600" y="3849525"/>
            <a:ext cx="4998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&lt;a&gt;</a:t>
            </a:r>
            <a:endParaRPr/>
          </a:p>
        </p:txBody>
      </p:sp>
      <p:sp>
        <p:nvSpPr>
          <p:cNvPr id="133" name="Google Shape;133;p19"/>
          <p:cNvSpPr txBox="1"/>
          <p:nvPr/>
        </p:nvSpPr>
        <p:spPr>
          <a:xfrm>
            <a:off x="6542400" y="3849525"/>
            <a:ext cx="499800" cy="384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&lt;a&gt;</a:t>
            </a:r>
            <a:endParaRPr/>
          </a:p>
        </p:txBody>
      </p:sp>
      <p:cxnSp>
        <p:nvCxnSpPr>
          <p:cNvPr id="134" name="Google Shape;134;p19"/>
          <p:cNvCxnSpPr>
            <a:stCxn id="124" idx="2"/>
            <a:endCxn id="130" idx="0"/>
          </p:cNvCxnSpPr>
          <p:nvPr/>
        </p:nvCxnSpPr>
        <p:spPr>
          <a:xfrm flipH="1">
            <a:off x="5292888" y="3254175"/>
            <a:ext cx="2292300" cy="595500"/>
          </a:xfrm>
          <a:prstGeom prst="straightConnector1">
            <a:avLst/>
          </a:prstGeom>
          <a:noFill/>
          <a:ln w="9525" cap="flat" cmpd="sng">
            <a:solidFill>
              <a:schemeClr val="dk2"/>
            </a:solidFill>
            <a:prstDash val="solid"/>
            <a:round/>
            <a:headEnd type="none" w="med" len="med"/>
            <a:tailEnd type="none" w="med" len="med"/>
          </a:ln>
        </p:spPr>
      </p:cxnSp>
      <p:cxnSp>
        <p:nvCxnSpPr>
          <p:cNvPr id="135" name="Google Shape;135;p19"/>
          <p:cNvCxnSpPr>
            <a:stCxn id="124" idx="2"/>
            <a:endCxn id="131" idx="0"/>
          </p:cNvCxnSpPr>
          <p:nvPr/>
        </p:nvCxnSpPr>
        <p:spPr>
          <a:xfrm flipH="1">
            <a:off x="5792688" y="3254175"/>
            <a:ext cx="1792500" cy="595500"/>
          </a:xfrm>
          <a:prstGeom prst="straightConnector1">
            <a:avLst/>
          </a:prstGeom>
          <a:noFill/>
          <a:ln w="9525" cap="flat" cmpd="sng">
            <a:solidFill>
              <a:schemeClr val="dk2"/>
            </a:solidFill>
            <a:prstDash val="solid"/>
            <a:round/>
            <a:headEnd type="none" w="med" len="med"/>
            <a:tailEnd type="none" w="med" len="med"/>
          </a:ln>
        </p:spPr>
      </p:cxnSp>
      <p:cxnSp>
        <p:nvCxnSpPr>
          <p:cNvPr id="136" name="Google Shape;136;p19"/>
          <p:cNvCxnSpPr>
            <a:stCxn id="124" idx="2"/>
            <a:endCxn id="132" idx="0"/>
          </p:cNvCxnSpPr>
          <p:nvPr/>
        </p:nvCxnSpPr>
        <p:spPr>
          <a:xfrm flipH="1">
            <a:off x="6292488" y="3254175"/>
            <a:ext cx="1292700" cy="595500"/>
          </a:xfrm>
          <a:prstGeom prst="straightConnector1">
            <a:avLst/>
          </a:prstGeom>
          <a:noFill/>
          <a:ln w="9525" cap="flat" cmpd="sng">
            <a:solidFill>
              <a:schemeClr val="dk2"/>
            </a:solidFill>
            <a:prstDash val="solid"/>
            <a:round/>
            <a:headEnd type="none" w="med" len="med"/>
            <a:tailEnd type="none" w="med" len="med"/>
          </a:ln>
        </p:spPr>
      </p:cxnSp>
      <p:cxnSp>
        <p:nvCxnSpPr>
          <p:cNvPr id="137" name="Google Shape;137;p19"/>
          <p:cNvCxnSpPr>
            <a:stCxn id="124" idx="2"/>
            <a:endCxn id="133" idx="0"/>
          </p:cNvCxnSpPr>
          <p:nvPr/>
        </p:nvCxnSpPr>
        <p:spPr>
          <a:xfrm flipH="1">
            <a:off x="6792288" y="3254175"/>
            <a:ext cx="792900" cy="595500"/>
          </a:xfrm>
          <a:prstGeom prst="straightConnector1">
            <a:avLst/>
          </a:prstGeom>
          <a:noFill/>
          <a:ln w="9525" cap="flat" cmpd="sng">
            <a:solidFill>
              <a:schemeClr val="dk2"/>
            </a:solidFill>
            <a:prstDash val="solid"/>
            <a:round/>
            <a:headEnd type="none" w="med" len="med"/>
            <a:tailEnd type="none" w="med" len="med"/>
          </a:ln>
        </p:spPr>
      </p:cxnSp>
      <p:cxnSp>
        <p:nvCxnSpPr>
          <p:cNvPr id="138" name="Google Shape;138;p19"/>
          <p:cNvCxnSpPr>
            <a:stCxn id="125" idx="2"/>
            <a:endCxn id="121" idx="0"/>
          </p:cNvCxnSpPr>
          <p:nvPr/>
        </p:nvCxnSpPr>
        <p:spPr>
          <a:xfrm flipH="1">
            <a:off x="7923288" y="3254175"/>
            <a:ext cx="337800" cy="595500"/>
          </a:xfrm>
          <a:prstGeom prst="straightConnector1">
            <a:avLst/>
          </a:prstGeom>
          <a:noFill/>
          <a:ln w="9525" cap="flat" cmpd="sng">
            <a:solidFill>
              <a:schemeClr val="dk2"/>
            </a:solidFill>
            <a:prstDash val="solid"/>
            <a:round/>
            <a:headEnd type="none" w="med" len="med"/>
            <a:tailEnd type="none" w="med" len="med"/>
          </a:ln>
        </p:spPr>
      </p:cxnSp>
      <p:cxnSp>
        <p:nvCxnSpPr>
          <p:cNvPr id="139" name="Google Shape;139;p19"/>
          <p:cNvCxnSpPr>
            <a:stCxn id="125" idx="2"/>
            <a:endCxn id="126" idx="0"/>
          </p:cNvCxnSpPr>
          <p:nvPr/>
        </p:nvCxnSpPr>
        <p:spPr>
          <a:xfrm>
            <a:off x="8261088" y="3254175"/>
            <a:ext cx="367500" cy="595500"/>
          </a:xfrm>
          <a:prstGeom prst="straightConnector1">
            <a:avLst/>
          </a:prstGeom>
          <a:noFill/>
          <a:ln w="9525" cap="flat" cmpd="sng">
            <a:solidFill>
              <a:schemeClr val="dk2"/>
            </a:solidFill>
            <a:prstDash val="solid"/>
            <a:round/>
            <a:headEnd type="none" w="med" len="med"/>
            <a:tailEnd type="none" w="med" len="med"/>
          </a:ln>
        </p:spPr>
      </p:cxnSp>
      <p:cxnSp>
        <p:nvCxnSpPr>
          <p:cNvPr id="140" name="Google Shape;140;p19"/>
          <p:cNvCxnSpPr>
            <a:stCxn id="126" idx="2"/>
            <a:endCxn id="123" idx="0"/>
          </p:cNvCxnSpPr>
          <p:nvPr/>
        </p:nvCxnSpPr>
        <p:spPr>
          <a:xfrm flipH="1">
            <a:off x="7952688" y="4234125"/>
            <a:ext cx="675900" cy="336300"/>
          </a:xfrm>
          <a:prstGeom prst="straightConnector1">
            <a:avLst/>
          </a:prstGeom>
          <a:noFill/>
          <a:ln w="9525" cap="flat" cmpd="sng">
            <a:solidFill>
              <a:schemeClr val="dk2"/>
            </a:solidFill>
            <a:prstDash val="solid"/>
            <a:round/>
            <a:headEnd type="none" w="med" len="med"/>
            <a:tailEnd type="none" w="med" len="med"/>
          </a:ln>
        </p:spPr>
      </p:cxnSp>
      <p:cxnSp>
        <p:nvCxnSpPr>
          <p:cNvPr id="141" name="Google Shape;141;p19"/>
          <p:cNvCxnSpPr>
            <a:stCxn id="126" idx="2"/>
            <a:endCxn id="127" idx="0"/>
          </p:cNvCxnSpPr>
          <p:nvPr/>
        </p:nvCxnSpPr>
        <p:spPr>
          <a:xfrm>
            <a:off x="8628588" y="4234125"/>
            <a:ext cx="0" cy="336300"/>
          </a:xfrm>
          <a:prstGeom prst="straightConnector1">
            <a:avLst/>
          </a:prstGeom>
          <a:noFill/>
          <a:ln w="9525" cap="flat" cmpd="sng">
            <a:solidFill>
              <a:schemeClr val="dk2"/>
            </a:solidFill>
            <a:prstDash val="solid"/>
            <a:round/>
            <a:headEnd type="none" w="med" len="med"/>
            <a:tailEnd type="none" w="med" len="med"/>
          </a:ln>
        </p:spPr>
      </p:cxnSp>
      <p:cxnSp>
        <p:nvCxnSpPr>
          <p:cNvPr id="142" name="Google Shape;142;p19"/>
          <p:cNvCxnSpPr>
            <a:stCxn id="104" idx="2"/>
            <a:endCxn id="119" idx="0"/>
          </p:cNvCxnSpPr>
          <p:nvPr/>
        </p:nvCxnSpPr>
        <p:spPr>
          <a:xfrm flipH="1">
            <a:off x="5468988" y="2450800"/>
            <a:ext cx="1381200" cy="418800"/>
          </a:xfrm>
          <a:prstGeom prst="straightConnector1">
            <a:avLst/>
          </a:prstGeom>
          <a:noFill/>
          <a:ln w="9525" cap="flat" cmpd="sng">
            <a:solidFill>
              <a:schemeClr val="dk2"/>
            </a:solidFill>
            <a:prstDash val="solid"/>
            <a:round/>
            <a:headEnd type="none" w="med" len="med"/>
            <a:tailEnd type="none" w="med" len="med"/>
          </a:ln>
        </p:spPr>
      </p:cxnSp>
      <p:cxnSp>
        <p:nvCxnSpPr>
          <p:cNvPr id="143" name="Google Shape;143;p19"/>
          <p:cNvCxnSpPr>
            <a:stCxn id="104" idx="2"/>
            <a:endCxn id="122" idx="0"/>
          </p:cNvCxnSpPr>
          <p:nvPr/>
        </p:nvCxnSpPr>
        <p:spPr>
          <a:xfrm flipH="1">
            <a:off x="6174288" y="2450800"/>
            <a:ext cx="675900" cy="418800"/>
          </a:xfrm>
          <a:prstGeom prst="straightConnector1">
            <a:avLst/>
          </a:prstGeom>
          <a:noFill/>
          <a:ln w="9525" cap="flat" cmpd="sng">
            <a:solidFill>
              <a:schemeClr val="dk2"/>
            </a:solidFill>
            <a:prstDash val="solid"/>
            <a:round/>
            <a:headEnd type="none" w="med" len="med"/>
            <a:tailEnd type="none" w="med" len="med"/>
          </a:ln>
        </p:spPr>
      </p:cxnSp>
      <p:cxnSp>
        <p:nvCxnSpPr>
          <p:cNvPr id="144" name="Google Shape;144;p19"/>
          <p:cNvCxnSpPr>
            <a:stCxn id="104" idx="2"/>
            <a:endCxn id="120" idx="0"/>
          </p:cNvCxnSpPr>
          <p:nvPr/>
        </p:nvCxnSpPr>
        <p:spPr>
          <a:xfrm>
            <a:off x="6850188" y="2450800"/>
            <a:ext cx="29700" cy="418800"/>
          </a:xfrm>
          <a:prstGeom prst="straightConnector1">
            <a:avLst/>
          </a:prstGeom>
          <a:noFill/>
          <a:ln w="9525" cap="flat" cmpd="sng">
            <a:solidFill>
              <a:schemeClr val="dk2"/>
            </a:solidFill>
            <a:prstDash val="solid"/>
            <a:round/>
            <a:headEnd type="none" w="med" len="med"/>
            <a:tailEnd type="none" w="med" len="med"/>
          </a:ln>
        </p:spPr>
      </p:cxnSp>
      <p:cxnSp>
        <p:nvCxnSpPr>
          <p:cNvPr id="145" name="Google Shape;145;p19"/>
          <p:cNvCxnSpPr>
            <a:stCxn id="104" idx="2"/>
            <a:endCxn id="124" idx="0"/>
          </p:cNvCxnSpPr>
          <p:nvPr/>
        </p:nvCxnSpPr>
        <p:spPr>
          <a:xfrm>
            <a:off x="6850188" y="2450800"/>
            <a:ext cx="735000" cy="418800"/>
          </a:xfrm>
          <a:prstGeom prst="straightConnector1">
            <a:avLst/>
          </a:prstGeom>
          <a:noFill/>
          <a:ln w="9525" cap="flat" cmpd="sng">
            <a:solidFill>
              <a:schemeClr val="dk2"/>
            </a:solidFill>
            <a:prstDash val="solid"/>
            <a:round/>
            <a:headEnd type="none" w="med" len="med"/>
            <a:tailEnd type="none" w="med" len="med"/>
          </a:ln>
        </p:spPr>
      </p:cxnSp>
      <p:cxnSp>
        <p:nvCxnSpPr>
          <p:cNvPr id="146" name="Google Shape;146;p19"/>
          <p:cNvCxnSpPr>
            <a:stCxn id="104" idx="2"/>
            <a:endCxn id="125" idx="0"/>
          </p:cNvCxnSpPr>
          <p:nvPr/>
        </p:nvCxnSpPr>
        <p:spPr>
          <a:xfrm>
            <a:off x="6850188" y="2450800"/>
            <a:ext cx="1410900" cy="4188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0"/>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 of Responsive Design with CSS</a:t>
            </a:r>
            <a:endParaRPr i="1">
              <a:solidFill>
                <a:srgbClr val="FF0000"/>
              </a:solidFill>
            </a:endParaRPr>
          </a:p>
          <a:p>
            <a:pPr marL="0" lvl="0" indent="0" algn="l" rtl="0">
              <a:spcBef>
                <a:spcPts val="0"/>
              </a:spcBef>
              <a:spcAft>
                <a:spcPts val="0"/>
              </a:spcAft>
              <a:buNone/>
            </a:pPr>
            <a:endParaRPr/>
          </a:p>
        </p:txBody>
      </p:sp>
      <p:sp>
        <p:nvSpPr>
          <p:cNvPr id="152" name="Google Shape;152;p20"/>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Clr>
                <a:schemeClr val="dk2"/>
              </a:buClr>
              <a:buSzPts val="1800"/>
              <a:buFont typeface="Open Sans"/>
              <a:buChar char="●"/>
            </a:pPr>
            <a:r>
              <a:rPr lang="en"/>
              <a:t>The stylings default to a display suitable for computer monitors (widths greater than (768px)</a:t>
            </a:r>
            <a:endParaRPr/>
          </a:p>
          <a:p>
            <a:pPr marL="457200" marR="0" lvl="0" indent="-342900" algn="l" rtl="0">
              <a:lnSpc>
                <a:spcPct val="115000"/>
              </a:lnSpc>
              <a:spcBef>
                <a:spcPts val="0"/>
              </a:spcBef>
              <a:spcAft>
                <a:spcPts val="0"/>
              </a:spcAft>
              <a:buSzPts val="1800"/>
              <a:buChar char="●"/>
            </a:pPr>
            <a:r>
              <a:rPr lang="en"/>
              <a:t>Using the CSS @media rule, stylings involving text sizes are changed to accommodate different screen sizes</a:t>
            </a:r>
            <a:endParaRPr/>
          </a:p>
          <a:p>
            <a:pPr marL="914400" marR="0" lvl="1" indent="-317500" algn="l" rtl="0">
              <a:lnSpc>
                <a:spcPct val="115000"/>
              </a:lnSpc>
              <a:spcBef>
                <a:spcPts val="0"/>
              </a:spcBef>
              <a:spcAft>
                <a:spcPts val="0"/>
              </a:spcAft>
              <a:buSzPts val="1400"/>
              <a:buChar char="○"/>
            </a:pPr>
            <a:r>
              <a:rPr lang="en"/>
              <a:t>One set of stylingsfor viewports 480px wide or less</a:t>
            </a:r>
            <a:endParaRPr/>
          </a:p>
          <a:p>
            <a:pPr marL="914400" marR="0" lvl="1" indent="-317500" algn="l" rtl="0">
              <a:lnSpc>
                <a:spcPct val="115000"/>
              </a:lnSpc>
              <a:spcBef>
                <a:spcPts val="0"/>
              </a:spcBef>
              <a:spcAft>
                <a:spcPts val="0"/>
              </a:spcAft>
              <a:buSzPts val="1400"/>
              <a:buChar char="○"/>
            </a:pPr>
            <a:r>
              <a:rPr lang="en"/>
              <a:t>Another set of stylings for viewports greater than 480px but less than 768 in width</a:t>
            </a:r>
            <a:endParaRPr/>
          </a:p>
          <a:p>
            <a:pPr marL="457200" marR="0" lvl="0" indent="-342900" algn="l" rtl="0">
              <a:lnSpc>
                <a:spcPct val="115000"/>
              </a:lnSpc>
              <a:spcBef>
                <a:spcPts val="0"/>
              </a:spcBef>
              <a:spcAft>
                <a:spcPts val="0"/>
              </a:spcAft>
              <a:buSzPts val="1800"/>
              <a:buChar char="●"/>
            </a:pPr>
            <a:r>
              <a:rPr lang="en"/>
              <a:t>Most other sizes are specified as percentages so that they can accommodate to screens of different sizes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1"/>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Discussion of CSS Classes and ID’s</a:t>
            </a:r>
            <a:endParaRPr/>
          </a:p>
        </p:txBody>
      </p:sp>
      <p:sp>
        <p:nvSpPr>
          <p:cNvPr id="158" name="Google Shape;158;p21"/>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Classes and ID’s were used to describe specific elements of the website such as…</a:t>
            </a:r>
            <a:endParaRPr/>
          </a:p>
          <a:p>
            <a:pPr marL="914400" lvl="1" indent="-317500" algn="l" rtl="0">
              <a:spcBef>
                <a:spcPts val="0"/>
              </a:spcBef>
              <a:spcAft>
                <a:spcPts val="0"/>
              </a:spcAft>
              <a:buSzPts val="1400"/>
              <a:buChar char="○"/>
            </a:pPr>
            <a:r>
              <a:rPr lang="en"/>
              <a:t>Buttons</a:t>
            </a:r>
            <a:endParaRPr/>
          </a:p>
          <a:p>
            <a:pPr marL="914400" lvl="1" indent="-317500" algn="l" rtl="0">
              <a:spcBef>
                <a:spcPts val="0"/>
              </a:spcBef>
              <a:spcAft>
                <a:spcPts val="0"/>
              </a:spcAft>
              <a:buSzPts val="1400"/>
              <a:buChar char="○"/>
            </a:pPr>
            <a:r>
              <a:rPr lang="en"/>
              <a:t>Navigation tabs</a:t>
            </a:r>
            <a:endParaRPr/>
          </a:p>
          <a:p>
            <a:pPr marL="914400" lvl="1" indent="-317500" algn="l" rtl="0">
              <a:spcBef>
                <a:spcPts val="0"/>
              </a:spcBef>
              <a:spcAft>
                <a:spcPts val="0"/>
              </a:spcAft>
              <a:buSzPts val="1400"/>
              <a:buChar char="○"/>
            </a:pPr>
            <a:r>
              <a:rPr lang="en"/>
              <a:t>Logos</a:t>
            </a:r>
            <a:endParaRPr/>
          </a:p>
          <a:p>
            <a:pPr marL="914400" lvl="1" indent="-317500" algn="l" rtl="0">
              <a:spcBef>
                <a:spcPts val="0"/>
              </a:spcBef>
              <a:spcAft>
                <a:spcPts val="0"/>
              </a:spcAft>
              <a:buSzPts val="1400"/>
              <a:buChar char="○"/>
            </a:pPr>
            <a:r>
              <a:rPr lang="en"/>
              <a:t>Titles</a:t>
            </a:r>
            <a:endParaRPr/>
          </a:p>
          <a:p>
            <a:pPr marL="914400" lvl="1" indent="-317500" algn="l" rtl="0">
              <a:spcBef>
                <a:spcPts val="0"/>
              </a:spcBef>
              <a:spcAft>
                <a:spcPts val="0"/>
              </a:spcAft>
              <a:buSzPts val="1400"/>
              <a:buChar char="○"/>
            </a:pPr>
            <a:r>
              <a:rPr lang="en"/>
              <a:t>Certain images</a:t>
            </a:r>
            <a:endParaRPr/>
          </a:p>
        </p:txBody>
      </p:sp>
    </p:spTree>
  </p:cSld>
  <p:clrMapOvr>
    <a:masterClrMapping/>
  </p:clrMapOvr>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945</Words>
  <Application>Microsoft Office PowerPoint</Application>
  <PresentationFormat>On-screen Show (16:9)</PresentationFormat>
  <Paragraphs>141</Paragraphs>
  <Slides>17</Slides>
  <Notes>17</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PT Sans Narrow</vt:lpstr>
      <vt:lpstr>Arial</vt:lpstr>
      <vt:lpstr>Open Sans</vt:lpstr>
      <vt:lpstr>Tropic</vt:lpstr>
      <vt:lpstr>Team 7 babysealsband.com</vt:lpstr>
      <vt:lpstr>Website Description</vt:lpstr>
      <vt:lpstr>Preliminary Sketch</vt:lpstr>
      <vt:lpstr>Functional Demonstration Video</vt:lpstr>
      <vt:lpstr>Discussion of Choice HTML Elements </vt:lpstr>
      <vt:lpstr>Discussion of HTML Elements (cont’d)</vt:lpstr>
      <vt:lpstr>Illustration of DOM Tree for index.html</vt:lpstr>
      <vt:lpstr>Discussion of Responsive Design with CSS </vt:lpstr>
      <vt:lpstr>Discussion of CSS Classes and ID’s</vt:lpstr>
      <vt:lpstr>Discussion of Choice CSS Properties </vt:lpstr>
      <vt:lpstr>Discussion of Choice CSS Properties (cont’d)</vt:lpstr>
      <vt:lpstr>Discussion of Choice CSS Properties (cont’d)</vt:lpstr>
      <vt:lpstr>Discussion of Choice CSS Properties (cont’d)</vt:lpstr>
      <vt:lpstr>Discussion of Choice JS Functionalities</vt:lpstr>
      <vt:lpstr>Individual Team Member Contributions</vt:lpstr>
      <vt:lpstr>Link to GitHub Repository (tested on Google Chrome)</vt:lpstr>
      <vt:lpstr>Link to Website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7 babysealsband.com</dc:title>
  <cp:lastModifiedBy>Ronald Estevez</cp:lastModifiedBy>
  <cp:revision>4</cp:revision>
  <dcterms:modified xsi:type="dcterms:W3CDTF">2018-12-04T19:23:11Z</dcterms:modified>
</cp:coreProperties>
</file>